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45.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0.xml" ContentType="application/vnd.openxmlformats-officedocument.presentationml.slide+xml"/>
  <Override PartName="/ppt/slides/slide49.xml" ContentType="application/vnd.openxmlformats-officedocument.presentationml.slide+xml"/>
  <Override PartName="/ppt/slides/slide48.xml" ContentType="application/vnd.openxmlformats-officedocument.presentationml.slide+xml"/>
  <Override PartName="/ppt/slides/slide47.xml" ContentType="application/vnd.openxmlformats-officedocument.presentationml.slide+xml"/>
  <Override PartName="/ppt/slides/slide46.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8.xml" ContentType="application/vnd.openxmlformats-officedocument.presentationml.slide+xml"/>
  <Override PartName="/ppt/slides/slide57.xml" ContentType="application/vnd.openxmlformats-officedocument.presentationml.slide+xml"/>
  <Override PartName="/ppt/slides/slide56.xml" ContentType="application/vnd.openxmlformats-officedocument.presentationml.slide+xml"/>
  <Override PartName="/ppt/slides/slide55.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11.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5.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256" r:id="rId2"/>
    <p:sldId id="274" r:id="rId3"/>
    <p:sldId id="275" r:id="rId4"/>
    <p:sldId id="260" r:id="rId5"/>
    <p:sldId id="261" r:id="rId6"/>
    <p:sldId id="310" r:id="rId7"/>
    <p:sldId id="311" r:id="rId8"/>
    <p:sldId id="309" r:id="rId9"/>
    <p:sldId id="305" r:id="rId10"/>
    <p:sldId id="299" r:id="rId11"/>
    <p:sldId id="300" r:id="rId12"/>
    <p:sldId id="301" r:id="rId13"/>
    <p:sldId id="302" r:id="rId14"/>
    <p:sldId id="303" r:id="rId15"/>
    <p:sldId id="262" r:id="rId16"/>
    <p:sldId id="298" r:id="rId17"/>
    <p:sldId id="304" r:id="rId18"/>
    <p:sldId id="258" r:id="rId19"/>
    <p:sldId id="263" r:id="rId20"/>
    <p:sldId id="264" r:id="rId21"/>
    <p:sldId id="265" r:id="rId22"/>
    <p:sldId id="266" r:id="rId23"/>
    <p:sldId id="267" r:id="rId24"/>
    <p:sldId id="268" r:id="rId25"/>
    <p:sldId id="270" r:id="rId26"/>
    <p:sldId id="271" r:id="rId27"/>
    <p:sldId id="269" r:id="rId28"/>
    <p:sldId id="272" r:id="rId29"/>
    <p:sldId id="273" r:id="rId30"/>
    <p:sldId id="276" r:id="rId31"/>
    <p:sldId id="277" r:id="rId32"/>
    <p:sldId id="278" r:id="rId33"/>
    <p:sldId id="279" r:id="rId34"/>
    <p:sldId id="280" r:id="rId35"/>
    <p:sldId id="281" r:id="rId36"/>
    <p:sldId id="282" r:id="rId37"/>
    <p:sldId id="283" r:id="rId38"/>
    <p:sldId id="285" r:id="rId39"/>
    <p:sldId id="286" r:id="rId40"/>
    <p:sldId id="287" r:id="rId41"/>
    <p:sldId id="288" r:id="rId42"/>
    <p:sldId id="289" r:id="rId43"/>
    <p:sldId id="290" r:id="rId44"/>
    <p:sldId id="291" r:id="rId45"/>
    <p:sldId id="292" r:id="rId46"/>
    <p:sldId id="293" r:id="rId47"/>
    <p:sldId id="294" r:id="rId48"/>
    <p:sldId id="295" r:id="rId49"/>
    <p:sldId id="315" r:id="rId50"/>
    <p:sldId id="316" r:id="rId51"/>
    <p:sldId id="296" r:id="rId52"/>
    <p:sldId id="317" r:id="rId53"/>
    <p:sldId id="297" r:id="rId54"/>
    <p:sldId id="306" r:id="rId55"/>
    <p:sldId id="318" r:id="rId56"/>
    <p:sldId id="307" r:id="rId57"/>
    <p:sldId id="312" r:id="rId58"/>
    <p:sldId id="313" r:id="rId59"/>
    <p:sldId id="314" r:id="rId60"/>
    <p:sldId id="308" r:id="rId6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varScale="1">
        <p:scale>
          <a:sx n="109" d="100"/>
          <a:sy n="109" d="100"/>
        </p:scale>
        <p:origin x="1296"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ustomXml" Target="../customXml/item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FAF98D5-172E-4DCB-A765-63253917CEEB}" type="datetimeFigureOut">
              <a:rPr lang="en-US"/>
              <a:pPr>
                <a:defRPr/>
              </a:pPr>
              <a:t>11/26/2018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2F98B33-AD11-4C3F-B2B5-2236173CAF37}" type="slidenum">
              <a:rPr lang="en-US"/>
              <a:pPr>
                <a:defRPr/>
              </a:pPr>
              <a:t>‹#›</a:t>
            </a:fld>
            <a:endParaRPr lang="en-US"/>
          </a:p>
        </p:txBody>
      </p:sp>
    </p:spTree>
    <p:extLst>
      <p:ext uri="{BB962C8B-B14F-4D97-AF65-F5344CB8AC3E}">
        <p14:creationId xmlns:p14="http://schemas.microsoft.com/office/powerpoint/2010/main" val="19218978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F3423C-2FBF-4D5D-A13A-4220BEC16830}" type="slidenum">
              <a:rPr lang="en-US" smtClean="0"/>
              <a:pPr fontAlgn="base">
                <a:spcBef>
                  <a:spcPct val="0"/>
                </a:spcBef>
                <a:spcAft>
                  <a:spcPct val="0"/>
                </a:spcAft>
                <a:defRPr/>
              </a:pPr>
              <a:t>23</a:t>
            </a:fld>
            <a:endParaRPr lang="en-US" smtClean="0"/>
          </a:p>
        </p:txBody>
      </p:sp>
    </p:spTree>
    <p:extLst>
      <p:ext uri="{BB962C8B-B14F-4D97-AF65-F5344CB8AC3E}">
        <p14:creationId xmlns:p14="http://schemas.microsoft.com/office/powerpoint/2010/main" val="881409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6ECED5C-726A-414A-B928-A876343C5167}"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58FC076-7275-49E4-86D0-5688C66A67F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54277B9-5C11-4E2E-8540-6F8B4F0A78D9}"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2057C6-A179-4A9D-AB97-DC25C00B992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453109-6691-4BF3-9CA1-A62CDEC48F56}"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E905EFB-5E20-4135-9BA9-AAB759CC560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43848A-0F61-4663-94FF-893695EEF8AE}"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D257A9-BA36-4E41-8F46-AF0111C03CF0}"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1992D7A-AE3F-4F06-8770-8F1A6BB591E2}" type="datetimeFigureOut">
              <a:rPr lang="en-US"/>
              <a:pPr>
                <a:defRPr/>
              </a:pPr>
              <a:t>11/26/2018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09B3F28-30D4-4FA8-8FA0-EE8F6190F60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9A1D7C50-0DF4-493F-865B-D117B2865E7B}"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B35FF9-5A25-4B0E-9259-D132A1BDD6B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3996CA7-01C0-4CAF-91FF-EE0FF5DBB1C3}" type="datetimeFigureOut">
              <a:rPr lang="en-US"/>
              <a:pPr>
                <a:defRPr/>
              </a:pPr>
              <a:t>11/26/2018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864AC3C-288F-4E75-AA2A-7C6C860EF84D}"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D4D72F7-91E2-4A94-9F33-1933A3A10CC1}" type="datetimeFigureOut">
              <a:rPr lang="en-US"/>
              <a:pPr>
                <a:defRPr/>
              </a:pPr>
              <a:t>11/26/2018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A7C31AC-CD80-4DE0-969A-376A9795CCD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FEB348E-D1CF-4BC3-9C6D-0BE27A7A98F3}" type="datetimeFigureOut">
              <a:rPr lang="en-US"/>
              <a:pPr>
                <a:defRPr/>
              </a:pPr>
              <a:t>11/26/2018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3DC4107-475C-4681-902A-9F1008E5413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0653B4-A5F2-434D-9C17-6C0345B903CA}"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8C5BA6-3BA3-4A95-9D37-52BE8129905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8CADE5A-00CC-4D07-B8F3-447A1EAC656A}" type="datetimeFigureOut">
              <a:rPr lang="en-US"/>
              <a:pPr>
                <a:defRPr/>
              </a:pPr>
              <a:t>11/26/2018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8AFC4B4-B1E4-4A72-ADEF-D9B7F295691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0B282E50-6A81-43C3-8FB4-14E3A35CA629}" type="datetimeFigureOut">
              <a:rPr lang="en-US"/>
              <a:pPr>
                <a:defRPr/>
              </a:pPr>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F5ED447-A3FB-4DA8-B203-0D77F1BDACC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ncbi.nlm.nih.gov/pubmed/10847929" TargetMode="External"/><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grants.nih.gov/grants/guide/pa-files/PA-98-102.html" TargetMode="Externa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hyperlink" Target="http://dx.doi.org/10.15585/mmwr.mm6736a2"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iprcc.nih.gov/sites/default/files/HHSNational_Pain_Strategy_508C.pdf" TargetMode="External"/><Relationship Id="rId2" Type="http://schemas.openxmlformats.org/officeDocument/2006/relationships/hyperlink" Target="https://catalyst.nejm.org/what-is-patient-centered-care/"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http://dx.doi.org/10.15585/mmwr.mm6736a2" TargetMode="External"/><Relationship Id="rId2" Type="http://schemas.openxmlformats.org/officeDocument/2006/relationships/hyperlink" Target="http://grants.nih.gov/grants/guide/pa-files/PA-98-102.html" TargetMode="External"/><Relationship Id="rId1" Type="http://schemas.openxmlformats.org/officeDocument/2006/relationships/slideLayout" Target="../slideLayouts/slideLayout2.xml"/><Relationship Id="rId5" Type="http://schemas.openxmlformats.org/officeDocument/2006/relationships/hyperlink" Target="http://www.ncbi.nlm.nih.gov/pubmed/10847929" TargetMode="External"/><Relationship Id="rId4" Type="http://schemas.openxmlformats.org/officeDocument/2006/relationships/hyperlink" Target="https://www.jpain.org/article/S1526-5900(18)30358-4/fulltex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fontScale="90000"/>
          </a:bodyPr>
          <a:lstStyle/>
          <a:p>
            <a:pPr eaLnBrk="1" fontAlgn="auto" hangingPunct="1">
              <a:spcAft>
                <a:spcPts val="0"/>
              </a:spcAft>
              <a:defRPr/>
            </a:pPr>
            <a:r>
              <a:rPr lang="en-US" dirty="0" smtClean="0"/>
              <a:t>Evidence-Based Chiropractic Practice within a Community Health Center</a:t>
            </a:r>
            <a:br>
              <a:rPr lang="en-US" dirty="0" smtClean="0"/>
            </a:br>
            <a:endParaRPr lang="en-US" dirty="0" smtClean="0"/>
          </a:p>
        </p:txBody>
      </p:sp>
      <p:sp>
        <p:nvSpPr>
          <p:cNvPr id="3" name="Subtitle 2"/>
          <p:cNvSpPr>
            <a:spLocks noGrp="1"/>
          </p:cNvSpPr>
          <p:nvPr>
            <p:ph type="subTitle" idx="1"/>
          </p:nvPr>
        </p:nvSpPr>
        <p:spPr/>
        <p:txBody>
          <a:bodyPr rtlCol="0">
            <a:normAutofit fontScale="55000" lnSpcReduction="20000"/>
          </a:bodyPr>
          <a:lstStyle/>
          <a:p>
            <a:pPr eaLnBrk="1" fontAlgn="auto" hangingPunct="1">
              <a:spcAft>
                <a:spcPts val="0"/>
              </a:spcAft>
              <a:buFont typeface="Arial" pitchFamily="34" charset="0"/>
              <a:buNone/>
              <a:defRPr/>
            </a:pPr>
            <a:r>
              <a:rPr lang="en-US" dirty="0" smtClean="0"/>
              <a:t>James J. Lehman, DC, MBA, FACO</a:t>
            </a:r>
          </a:p>
          <a:p>
            <a:pPr eaLnBrk="1" fontAlgn="auto" hangingPunct="1">
              <a:spcAft>
                <a:spcPts val="0"/>
              </a:spcAft>
              <a:buFont typeface="Arial" pitchFamily="34" charset="0"/>
              <a:buNone/>
              <a:defRPr/>
            </a:pPr>
            <a:r>
              <a:rPr lang="en-US" dirty="0" smtClean="0"/>
              <a:t>Director</a:t>
            </a:r>
          </a:p>
          <a:p>
            <a:pPr eaLnBrk="1" fontAlgn="auto" hangingPunct="1">
              <a:spcAft>
                <a:spcPts val="0"/>
              </a:spcAft>
              <a:buFont typeface="Arial" pitchFamily="34" charset="0"/>
              <a:buNone/>
              <a:defRPr/>
            </a:pPr>
            <a:r>
              <a:rPr lang="en-US" dirty="0" smtClean="0"/>
              <a:t>Community Health Clinical Education</a:t>
            </a:r>
          </a:p>
          <a:p>
            <a:pPr eaLnBrk="1" fontAlgn="auto" hangingPunct="1">
              <a:spcAft>
                <a:spcPts val="0"/>
              </a:spcAft>
              <a:buFont typeface="Arial" pitchFamily="34" charset="0"/>
              <a:buNone/>
              <a:defRPr/>
            </a:pPr>
            <a:r>
              <a:rPr lang="en-US" dirty="0" smtClean="0"/>
              <a:t>Associate Professor of Clinical Sciences</a:t>
            </a:r>
            <a:br>
              <a:rPr lang="en-US" dirty="0" smtClean="0"/>
            </a:br>
            <a:r>
              <a:rPr lang="en-US" dirty="0" smtClean="0"/>
              <a:t>University of Bridgeport</a:t>
            </a:r>
          </a:p>
          <a:p>
            <a:pPr eaLnBrk="1" fontAlgn="auto" hangingPunct="1">
              <a:spcAft>
                <a:spcPts val="0"/>
              </a:spcAft>
              <a:buFont typeface="Arial" pitchFamily="34" charset="0"/>
              <a:buNone/>
              <a:defRPr/>
            </a:pPr>
            <a:r>
              <a:rPr lang="en-US" dirty="0" smtClean="0"/>
              <a:t>School of Chiropractic</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4"/>
          <p:cNvSpPr>
            <a:spLocks noGrp="1"/>
          </p:cNvSpPr>
          <p:nvPr>
            <p:ph type="title"/>
          </p:nvPr>
        </p:nvSpPr>
        <p:spPr/>
        <p:txBody>
          <a:bodyPr/>
          <a:lstStyle/>
          <a:p>
            <a:r>
              <a:rPr lang="en-US" smtClean="0"/>
              <a:t>Integration</a:t>
            </a:r>
          </a:p>
        </p:txBody>
      </p:sp>
      <p:sp>
        <p:nvSpPr>
          <p:cNvPr id="11267" name="Content Placeholder 5"/>
          <p:cNvSpPr>
            <a:spLocks noGrp="1"/>
          </p:cNvSpPr>
          <p:nvPr>
            <p:ph sz="half" idx="1"/>
          </p:nvPr>
        </p:nvSpPr>
        <p:spPr/>
        <p:txBody>
          <a:bodyPr/>
          <a:lstStyle/>
          <a:p>
            <a:endParaRPr lang="en-US" smtClean="0"/>
          </a:p>
          <a:p>
            <a:r>
              <a:rPr lang="en-US" smtClean="0"/>
              <a:t>Chiropractic physicians were credentialed as members of the medical staff with evaluation and management privileges and specific chiropractic services.</a:t>
            </a:r>
          </a:p>
        </p:txBody>
      </p:sp>
      <p:pic>
        <p:nvPicPr>
          <p:cNvPr id="11268" name="Content Placeholder 7" descr="spinal manipulation.jpg"/>
          <p:cNvPicPr>
            <a:picLocks noGrp="1" noChangeAspect="1"/>
          </p:cNvPicPr>
          <p:nvPr>
            <p:ph sz="half" idx="2"/>
          </p:nvPr>
        </p:nvPicPr>
        <p:blipFill>
          <a:blip r:embed="rId2" cstate="print"/>
          <a:srcRect/>
          <a:stretch>
            <a:fillRect/>
          </a:stretch>
        </p:blipFill>
        <p:spPr>
          <a:xfrm>
            <a:off x="4648200" y="2084388"/>
            <a:ext cx="4038600" cy="3557587"/>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smtClean="0"/>
              <a:t>Integration</a:t>
            </a:r>
          </a:p>
        </p:txBody>
      </p:sp>
      <p:sp>
        <p:nvSpPr>
          <p:cNvPr id="12291" name="Content Placeholder 2"/>
          <p:cNvSpPr>
            <a:spLocks noGrp="1"/>
          </p:cNvSpPr>
          <p:nvPr>
            <p:ph sz="half" idx="1"/>
          </p:nvPr>
        </p:nvSpPr>
        <p:spPr/>
        <p:txBody>
          <a:bodyPr/>
          <a:lstStyle/>
          <a:p>
            <a:endParaRPr lang="en-US" smtClean="0"/>
          </a:p>
          <a:p>
            <a:endParaRPr lang="en-US" smtClean="0"/>
          </a:p>
          <a:p>
            <a:endParaRPr lang="en-US" smtClean="0"/>
          </a:p>
          <a:p>
            <a:r>
              <a:rPr lang="en-US" smtClean="0"/>
              <a:t>Full access and use of the electronic medical record</a:t>
            </a:r>
          </a:p>
          <a:p>
            <a:endParaRPr lang="en-US" smtClean="0"/>
          </a:p>
        </p:txBody>
      </p:sp>
      <p:pic>
        <p:nvPicPr>
          <p:cNvPr id="12292" name="Content Placeholder 4" descr="electronic medical record.jpg"/>
          <p:cNvPicPr>
            <a:picLocks noGrp="1" noChangeAspect="1"/>
          </p:cNvPicPr>
          <p:nvPr>
            <p:ph sz="half" idx="2"/>
          </p:nvPr>
        </p:nvPicPr>
        <p:blipFill>
          <a:blip r:embed="rId2" cstate="print"/>
          <a:srcRect/>
          <a:stretch>
            <a:fillRect/>
          </a:stretch>
        </p:blipFill>
        <p:spPr>
          <a:xfrm>
            <a:off x="4724400" y="2133600"/>
            <a:ext cx="3830638" cy="3509963"/>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smtClean="0"/>
              <a:t>Integration</a:t>
            </a:r>
          </a:p>
        </p:txBody>
      </p:sp>
      <p:sp>
        <p:nvSpPr>
          <p:cNvPr id="13315" name="Content Placeholder 2"/>
          <p:cNvSpPr>
            <a:spLocks noGrp="1"/>
          </p:cNvSpPr>
          <p:nvPr>
            <p:ph sz="half" idx="1"/>
          </p:nvPr>
        </p:nvSpPr>
        <p:spPr/>
        <p:txBody>
          <a:bodyPr/>
          <a:lstStyle/>
          <a:p>
            <a:r>
              <a:rPr lang="en-US" smtClean="0"/>
              <a:t>Seamless referral process, which reduces stress for patients</a:t>
            </a:r>
          </a:p>
          <a:p>
            <a:endParaRPr lang="en-US" smtClean="0"/>
          </a:p>
        </p:txBody>
      </p:sp>
      <p:pic>
        <p:nvPicPr>
          <p:cNvPr id="13316" name="Content Placeholder 7" descr="Patient centered care logo.jpg"/>
          <p:cNvPicPr>
            <a:picLocks noGrp="1" noChangeAspect="1"/>
          </p:cNvPicPr>
          <p:nvPr>
            <p:ph sz="half" idx="2"/>
          </p:nvPr>
        </p:nvPicPr>
        <p:blipFill>
          <a:blip r:embed="rId2" cstate="print"/>
          <a:srcRect/>
          <a:stretch>
            <a:fillRect/>
          </a:stretch>
        </p:blipFill>
        <p:spPr>
          <a:xfrm>
            <a:off x="4011613" y="2438400"/>
            <a:ext cx="4786312" cy="3200400"/>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273050"/>
            <a:ext cx="3008313" cy="793750"/>
          </a:xfrm>
        </p:spPr>
        <p:txBody>
          <a:bodyPr/>
          <a:lstStyle/>
          <a:p>
            <a:r>
              <a:rPr lang="en-US" sz="4400" smtClean="0"/>
              <a:t>Integration</a:t>
            </a:r>
          </a:p>
        </p:txBody>
      </p:sp>
      <p:sp>
        <p:nvSpPr>
          <p:cNvPr id="14339" name="Text Placeholder 5"/>
          <p:cNvSpPr>
            <a:spLocks noGrp="1"/>
          </p:cNvSpPr>
          <p:nvPr>
            <p:ph type="body" sz="half" idx="2"/>
          </p:nvPr>
        </p:nvSpPr>
        <p:spPr>
          <a:xfrm>
            <a:off x="457200" y="1066800"/>
            <a:ext cx="5867400" cy="3124200"/>
          </a:xfrm>
        </p:spPr>
        <p:txBody>
          <a:bodyPr/>
          <a:lstStyle/>
          <a:p>
            <a:endParaRPr lang="en-US" sz="2800" smtClean="0"/>
          </a:p>
          <a:p>
            <a:r>
              <a:rPr lang="en-US" sz="2800" smtClean="0"/>
              <a:t>Improved level of cultural authority within a “Federally Qualified Health Center” and “Patient-Centered Medical Home.”</a:t>
            </a:r>
          </a:p>
          <a:p>
            <a:endParaRPr lang="en-US" sz="2800" smtClean="0"/>
          </a:p>
        </p:txBody>
      </p:sp>
      <p:pic>
        <p:nvPicPr>
          <p:cNvPr id="14340" name="Content Placeholder 10" descr="pc-med-home.jpg"/>
          <p:cNvPicPr>
            <a:picLocks noGrp="1" noChangeAspect="1"/>
          </p:cNvPicPr>
          <p:nvPr>
            <p:ph idx="1"/>
          </p:nvPr>
        </p:nvPicPr>
        <p:blipFill>
          <a:blip r:embed="rId2" cstate="print"/>
          <a:srcRect/>
          <a:stretch>
            <a:fillRect/>
          </a:stretch>
        </p:blipFill>
        <p:spPr>
          <a:xfrm>
            <a:off x="152400" y="4267200"/>
            <a:ext cx="8540750" cy="2138363"/>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Content Placeholder 8" descr="PCMH.jpg"/>
          <p:cNvPicPr>
            <a:picLocks noChangeAspect="1"/>
          </p:cNvPicPr>
          <p:nvPr/>
        </p:nvPicPr>
        <p:blipFill>
          <a:blip r:embed="rId2" cstate="print"/>
          <a:srcRect/>
          <a:stretch>
            <a:fillRect/>
          </a:stretch>
        </p:blipFill>
        <p:spPr bwMode="auto">
          <a:xfrm>
            <a:off x="806450" y="204788"/>
            <a:ext cx="6965950" cy="6500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2"/>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“We have found that the integration of chiropractic services enabled our patients to experience less pain and promoted healthy living.  Hopefully, other community health centers in Connecticut and across the country will use our model to reduce chronic pain and improve quality of life.”</a:t>
            </a:r>
          </a:p>
          <a:p>
            <a:pPr algn="r" eaLnBrk="1" fontAlgn="auto" hangingPunct="1">
              <a:spcAft>
                <a:spcPts val="0"/>
              </a:spcAft>
              <a:buFont typeface="Arial" charset="0"/>
              <a:buNone/>
              <a:defRPr/>
            </a:pPr>
            <a:r>
              <a:rPr lang="en-US" sz="2000" dirty="0" smtClean="0"/>
              <a:t>Margaret Flinter, Ph.D. </a:t>
            </a:r>
          </a:p>
          <a:p>
            <a:pPr algn="r" eaLnBrk="1" fontAlgn="auto" hangingPunct="1">
              <a:spcAft>
                <a:spcPts val="0"/>
              </a:spcAft>
              <a:buFont typeface="Arial" charset="0"/>
              <a:buNone/>
              <a:defRPr/>
            </a:pPr>
            <a:r>
              <a:rPr lang="en-US" sz="2000" dirty="0" smtClean="0"/>
              <a:t>Senior Vice President and Clinical Director</a:t>
            </a:r>
          </a:p>
          <a:p>
            <a:pPr algn="r" eaLnBrk="1" fontAlgn="auto" hangingPunct="1">
              <a:spcAft>
                <a:spcPts val="0"/>
              </a:spcAft>
              <a:buFont typeface="Arial" charset="0"/>
              <a:buNone/>
              <a:defRPr/>
            </a:pPr>
            <a:r>
              <a:rPr lang="en-US" sz="2000" dirty="0" smtClean="0"/>
              <a:t>Community Health Center, Inc.</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smtClean="0"/>
              <a:t>Chiropractic Integration Outcomes</a:t>
            </a:r>
          </a:p>
        </p:txBody>
      </p:sp>
      <p:sp>
        <p:nvSpPr>
          <p:cNvPr id="17411" name="Content Placeholder 4"/>
          <p:cNvSpPr>
            <a:spLocks noGrp="1"/>
          </p:cNvSpPr>
          <p:nvPr>
            <p:ph idx="1"/>
          </p:nvPr>
        </p:nvSpPr>
        <p:spPr/>
        <p:txBody>
          <a:bodyPr/>
          <a:lstStyle/>
          <a:p>
            <a:r>
              <a:rPr lang="en-US" smtClean="0"/>
              <a:t>Increased referrals to chiropractic providers</a:t>
            </a:r>
          </a:p>
          <a:p>
            <a:r>
              <a:rPr lang="en-US" smtClean="0"/>
              <a:t>Reduced referrals to orthopedic surgeons</a:t>
            </a:r>
          </a:p>
          <a:p>
            <a:r>
              <a:rPr lang="en-US" smtClean="0"/>
              <a:t>Increased patient satisfaction</a:t>
            </a:r>
          </a:p>
          <a:p>
            <a:r>
              <a:rPr lang="en-US" smtClean="0"/>
              <a:t>Chronic pain patients experienced improved function </a:t>
            </a:r>
          </a:p>
          <a:p>
            <a:r>
              <a:rPr lang="en-US" smtClean="0"/>
              <a:t>Reduced use of opioids</a:t>
            </a:r>
          </a:p>
          <a:p>
            <a:r>
              <a:rPr lang="en-US" smtClean="0"/>
              <a:t>Allopathic provider satisfaction with chiropractic services</a:t>
            </a:r>
          </a:p>
          <a:p>
            <a:endParaRPr lang="en-US"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smtClean="0"/>
              <a:t>Economic Credentialing</a:t>
            </a:r>
          </a:p>
        </p:txBody>
      </p:sp>
      <p:pic>
        <p:nvPicPr>
          <p:cNvPr id="18435" name="Content Placeholder 4" descr="Money Medicine.jpg"/>
          <p:cNvPicPr>
            <a:picLocks noGrp="1" noChangeAspect="1"/>
          </p:cNvPicPr>
          <p:nvPr>
            <p:ph sz="half" idx="1"/>
          </p:nvPr>
        </p:nvPicPr>
        <p:blipFill>
          <a:blip r:embed="rId2" cstate="print"/>
          <a:srcRect/>
          <a:stretch>
            <a:fillRect/>
          </a:stretch>
        </p:blipFill>
        <p:spPr>
          <a:xfrm>
            <a:off x="355600" y="1905000"/>
            <a:ext cx="4127500" cy="3810000"/>
          </a:xfrm>
        </p:spPr>
      </p:pic>
      <p:sp>
        <p:nvSpPr>
          <p:cNvPr id="18436" name="Content Placeholder 3"/>
          <p:cNvSpPr>
            <a:spLocks noGrp="1"/>
          </p:cNvSpPr>
          <p:nvPr>
            <p:ph sz="half" idx="2"/>
          </p:nvPr>
        </p:nvSpPr>
        <p:spPr/>
        <p:txBody>
          <a:bodyPr/>
          <a:lstStyle/>
          <a:p>
            <a:endParaRPr lang="en-US" smtClean="0"/>
          </a:p>
          <a:p>
            <a:r>
              <a:rPr lang="en-US" smtClean="0"/>
              <a:t>Expansion of Medicaid Benefits</a:t>
            </a:r>
          </a:p>
          <a:p>
            <a:r>
              <a:rPr lang="en-US" smtClean="0"/>
              <a:t>Value based payments for primary care</a:t>
            </a:r>
          </a:p>
          <a:p>
            <a:r>
              <a:rPr lang="en-US" smtClean="0"/>
              <a:t>Fee for service</a:t>
            </a:r>
          </a:p>
          <a:p>
            <a:r>
              <a:rPr lang="en-US" smtClean="0"/>
              <a:t>Salary</a:t>
            </a:r>
          </a:p>
          <a:p>
            <a:r>
              <a:rPr lang="en-US" smtClean="0"/>
              <a:t>Independent contractor</a:t>
            </a:r>
          </a:p>
          <a:p>
            <a:endParaRPr lang="en-US"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Content Placeholder 4" descr="question-mark.jpg"/>
          <p:cNvPicPr>
            <a:picLocks noGrp="1" noChangeAspect="1"/>
          </p:cNvPicPr>
          <p:nvPr>
            <p:ph idx="1"/>
          </p:nvPr>
        </p:nvPicPr>
        <p:blipFill>
          <a:blip r:embed="rId2" cstate="print"/>
          <a:srcRect/>
          <a:stretch>
            <a:fillRect/>
          </a:stretch>
        </p:blipFill>
        <p:spPr>
          <a:xfrm>
            <a:off x="3668713" y="588963"/>
            <a:ext cx="4941887" cy="5202237"/>
          </a:xfrm>
        </p:spPr>
      </p:pic>
      <p:sp>
        <p:nvSpPr>
          <p:cNvPr id="19459" name="Text Placeholder 3"/>
          <p:cNvSpPr>
            <a:spLocks noGrp="1"/>
          </p:cNvSpPr>
          <p:nvPr>
            <p:ph type="body" sz="half" idx="2"/>
          </p:nvPr>
        </p:nvSpPr>
        <p:spPr/>
        <p:txBody>
          <a:bodyPr/>
          <a:lstStyle/>
          <a:p>
            <a:pPr eaLnBrk="1" hangingPunct="1"/>
            <a:endParaRPr lang="en-US" sz="4000" smtClean="0"/>
          </a:p>
          <a:p>
            <a:pPr eaLnBrk="1" hangingPunct="1"/>
            <a:r>
              <a:rPr lang="en-US" sz="4000" smtClean="0"/>
              <a:t>What does evidence-based practice mean to you?</a:t>
            </a:r>
          </a:p>
          <a:p>
            <a:pPr eaLnBrk="1" hangingPunct="1"/>
            <a:endParaRPr lang="en-US" sz="400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pPr eaLnBrk="1" hangingPunct="1"/>
            <a:r>
              <a:rPr lang="en-US" smtClean="0"/>
              <a:t>Evidence-Based Practice</a:t>
            </a:r>
          </a:p>
        </p:txBody>
      </p:sp>
      <p:sp>
        <p:nvSpPr>
          <p:cNvPr id="6" name="Content Placeholder 5"/>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Involves complex and conscientious decision-making, based not only on the available evidence, but also on patient characteristics, situations and preferences.  It recognizes that care is individualized and ever changing and involves uncertainties and probabilities.</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None/>
              <a:defRPr/>
            </a:pPr>
            <a:r>
              <a:rPr lang="en-US" sz="2000" dirty="0" smtClean="0">
                <a:latin typeface="+mj-lt"/>
              </a:rPr>
              <a:t>	McKibbon KA. Evidence-based practice. </a:t>
            </a:r>
            <a:r>
              <a:rPr lang="en-US" sz="2000" i="1" dirty="0" smtClean="0">
                <a:latin typeface="+mj-lt"/>
              </a:rPr>
              <a:t>Bull Med Libr Assoc. 1998</a:t>
            </a:r>
          </a:p>
          <a:p>
            <a:pPr eaLnBrk="1" fontAlgn="auto" hangingPunct="1">
              <a:spcAft>
                <a:spcPts val="0"/>
              </a:spcAft>
              <a:buFont typeface="Arial" pitchFamily="34" charset="0"/>
              <a:buNone/>
              <a:defRPr/>
            </a:pPr>
            <a:r>
              <a:rPr lang="en-US" sz="2000" dirty="0" smtClean="0">
                <a:latin typeface="+mj-lt"/>
              </a:rPr>
              <a:t>	Jul; 86(3):396-401.</a:t>
            </a:r>
            <a:endParaRPr lang="en-US" sz="2000" dirty="0">
              <a:latin typeface="+mj-l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Content Placeholder 2"/>
          <p:cNvSpPr>
            <a:spLocks noGrp="1"/>
          </p:cNvSpPr>
          <p:nvPr>
            <p:ph sz="half" idx="1"/>
          </p:nvPr>
        </p:nvSpPr>
        <p:spPr/>
        <p:txBody>
          <a:bodyPr/>
          <a:lstStyle/>
          <a:p>
            <a:pPr eaLnBrk="1" hangingPunct="1"/>
            <a:r>
              <a:rPr lang="en-US" smtClean="0"/>
              <a:t>The passing of the Affordable Care Act has created an entirely new health care system that focuses on integrated, holistic, patient-centered and evidence-based primary care.</a:t>
            </a:r>
          </a:p>
        </p:txBody>
      </p:sp>
      <p:pic>
        <p:nvPicPr>
          <p:cNvPr id="3075" name="Content Placeholder 4" descr="aca_logo.jpg"/>
          <p:cNvPicPr>
            <a:picLocks noGrp="1" noChangeAspect="1"/>
          </p:cNvPicPr>
          <p:nvPr>
            <p:ph sz="half" idx="2"/>
          </p:nvPr>
        </p:nvPicPr>
        <p:blipFill>
          <a:blip r:embed="rId2" cstate="print"/>
          <a:srcRect/>
          <a:stretch>
            <a:fillRect/>
          </a:stretch>
        </p:blipFill>
        <p:spPr>
          <a:xfrm>
            <a:off x="4497388" y="2286000"/>
            <a:ext cx="4622800" cy="2971800"/>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Content Placeholder 4" descr="Evidence based medicine.gif"/>
          <p:cNvPicPr>
            <a:picLocks noGrp="1" noChangeAspect="1"/>
          </p:cNvPicPr>
          <p:nvPr>
            <p:ph idx="4294967295"/>
          </p:nvPr>
        </p:nvPicPr>
        <p:blipFill>
          <a:blip r:embed="rId2" cstate="print"/>
          <a:srcRect/>
          <a:stretch>
            <a:fillRect/>
          </a:stretch>
        </p:blipFill>
        <p:spPr>
          <a:xfrm>
            <a:off x="1944688" y="39688"/>
            <a:ext cx="5827712" cy="5827712"/>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p:txBody>
          <a:bodyPr/>
          <a:lstStyle/>
          <a:p>
            <a:pPr eaLnBrk="1" hangingPunct="1"/>
            <a:r>
              <a:rPr lang="en-US" smtClean="0"/>
              <a:t>Evidence-Based Medicine</a:t>
            </a:r>
          </a:p>
        </p:txBody>
      </p:sp>
      <p:sp>
        <p:nvSpPr>
          <p:cNvPr id="16387" name="Content Placeholder 5"/>
          <p:cNvSpPr>
            <a:spLocks noGrp="1"/>
          </p:cNvSpPr>
          <p:nvPr>
            <p:ph idx="1"/>
          </p:nvPr>
        </p:nvSpPr>
        <p:spPr/>
        <p:txBody>
          <a:bodyPr rtlCol="0">
            <a:normAutofit lnSpcReduction="10000"/>
          </a:bodyPr>
          <a:lstStyle/>
          <a:p>
            <a:pPr eaLnBrk="1" fontAlgn="auto" hangingPunct="1">
              <a:spcAft>
                <a:spcPts val="0"/>
              </a:spcAft>
              <a:buFont typeface="Arial" pitchFamily="34" charset="0"/>
              <a:buChar char="•"/>
              <a:defRPr/>
            </a:pPr>
            <a:r>
              <a:rPr lang="en-US" dirty="0" smtClean="0"/>
              <a:t>…is the conscientious, explicit and judicious use of current best evidence in making decisions about the care of individual patients.  The practice of evidence-based medicine means integrating individual clinical expertise with the best available external clinical evidence from systematic research.</a:t>
            </a:r>
          </a:p>
          <a:p>
            <a:pPr eaLnBrk="1" fontAlgn="auto" hangingPunct="1">
              <a:spcAft>
                <a:spcPts val="0"/>
              </a:spcAft>
              <a:buFont typeface="Arial" charset="0"/>
              <a:buNone/>
              <a:defRPr/>
            </a:pPr>
            <a:r>
              <a:rPr lang="en-US" sz="2000" dirty="0" smtClean="0"/>
              <a:t>	Sackett DL, Rosenberg WMC, Gray JAM, Haynes RB, Richardson</a:t>
            </a:r>
          </a:p>
          <a:p>
            <a:pPr eaLnBrk="1" fontAlgn="auto" hangingPunct="1">
              <a:spcAft>
                <a:spcPts val="0"/>
              </a:spcAft>
              <a:buFont typeface="Arial" charset="0"/>
              <a:buNone/>
              <a:defRPr/>
            </a:pPr>
            <a:r>
              <a:rPr lang="en-US" sz="2000" dirty="0" smtClean="0"/>
              <a:t>	WS. 1996. Evidence based medicine: what it is and what it isn’t.</a:t>
            </a:r>
          </a:p>
          <a:p>
            <a:pPr eaLnBrk="1" fontAlgn="auto" hangingPunct="1">
              <a:spcAft>
                <a:spcPts val="0"/>
              </a:spcAft>
              <a:buFont typeface="Arial" charset="0"/>
              <a:buNone/>
              <a:defRPr/>
            </a:pPr>
            <a:r>
              <a:rPr lang="en-US" sz="2000" i="1" dirty="0" smtClean="0"/>
              <a:t>	BMJ 312: 71–2 [3].</a:t>
            </a:r>
            <a:endParaRPr lang="en-US" sz="20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rtlCol="0">
            <a:normAutofit fontScale="90000"/>
          </a:bodyPr>
          <a:lstStyle/>
          <a:p>
            <a:pPr eaLnBrk="1" fontAlgn="auto" hangingPunct="1">
              <a:spcAft>
                <a:spcPts val="0"/>
              </a:spcAft>
              <a:defRPr/>
            </a:pPr>
            <a:r>
              <a:rPr lang="en-US" smtClean="0"/>
              <a:t>Should Chiropractors Practice Evidence-Based Medicine?</a:t>
            </a:r>
          </a:p>
        </p:txBody>
      </p:sp>
      <p:pic>
        <p:nvPicPr>
          <p:cNvPr id="23555" name="Content Placeholder 5" descr="question-mark.jpg"/>
          <p:cNvPicPr>
            <a:picLocks noGrp="1" noChangeAspect="1"/>
          </p:cNvPicPr>
          <p:nvPr>
            <p:ph idx="1"/>
          </p:nvPr>
        </p:nvPicPr>
        <p:blipFill>
          <a:blip r:embed="rId2" cstate="print"/>
          <a:srcRect/>
          <a:stretch>
            <a:fillRect/>
          </a:stretch>
        </p:blipFill>
        <p:spPr>
          <a:xfrm>
            <a:off x="2743200" y="1676400"/>
            <a:ext cx="4191000" cy="441166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p:txBody>
          <a:bodyPr rtlCol="0">
            <a:normAutofit fontScale="90000"/>
          </a:bodyPr>
          <a:lstStyle/>
          <a:p>
            <a:pPr eaLnBrk="1" fontAlgn="auto" hangingPunct="1">
              <a:spcAft>
                <a:spcPts val="0"/>
              </a:spcAft>
              <a:defRPr/>
            </a:pPr>
            <a:r>
              <a:rPr lang="en-US" smtClean="0"/>
              <a:t>Why Chiropractors Should Practice Evidence-Based Medicine</a:t>
            </a:r>
          </a:p>
        </p:txBody>
      </p:sp>
      <p:sp>
        <p:nvSpPr>
          <p:cNvPr id="24579" name="Content Placeholder 4"/>
          <p:cNvSpPr>
            <a:spLocks noGrp="1"/>
          </p:cNvSpPr>
          <p:nvPr>
            <p:ph idx="1"/>
          </p:nvPr>
        </p:nvSpPr>
        <p:spPr/>
        <p:txBody>
          <a:bodyPr/>
          <a:lstStyle/>
          <a:p>
            <a:pPr eaLnBrk="1" hangingPunct="1"/>
            <a:endParaRPr lang="en-US" smtClean="0"/>
          </a:p>
          <a:p>
            <a:pPr eaLnBrk="1" hangingPunct="1"/>
            <a:r>
              <a:rPr lang="en-US" smtClean="0"/>
              <a:t>Coordination of quality care</a:t>
            </a:r>
          </a:p>
          <a:p>
            <a:pPr eaLnBrk="1" hangingPunct="1"/>
            <a:r>
              <a:rPr lang="en-US" smtClean="0"/>
              <a:t>Third party reimbursement</a:t>
            </a:r>
          </a:p>
          <a:p>
            <a:pPr eaLnBrk="1" hangingPunct="1"/>
            <a:r>
              <a:rPr lang="en-US" smtClean="0"/>
              <a:t>Integration into primary care as a valuable service</a:t>
            </a:r>
          </a:p>
          <a:p>
            <a:pPr eaLnBrk="1" hangingPunct="1"/>
            <a:r>
              <a:rPr lang="en-US" smtClean="0"/>
              <a:t>Become members of the health care team</a:t>
            </a:r>
          </a:p>
          <a:p>
            <a:pPr eaLnBrk="1" hangingPunct="1"/>
            <a:r>
              <a:rPr lang="en-US" smtClean="0"/>
              <a:t>Scope of practice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descr="National prevention strategy.jpg"/>
          <p:cNvPicPr>
            <a:picLocks noChangeAspect="1"/>
          </p:cNvPicPr>
          <p:nvPr/>
        </p:nvPicPr>
        <p:blipFill>
          <a:blip r:embed="rId2" cstate="print"/>
          <a:srcRect/>
          <a:stretch>
            <a:fillRect/>
          </a:stretch>
        </p:blipFill>
        <p:spPr bwMode="auto">
          <a:xfrm>
            <a:off x="2057400" y="482600"/>
            <a:ext cx="4953000" cy="5984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smtClean="0"/>
              <a:t>National Prevention Strategy</a:t>
            </a:r>
          </a:p>
        </p:txBody>
      </p:sp>
      <p:sp>
        <p:nvSpPr>
          <p:cNvPr id="26627" name="Content Placeholder 2"/>
          <p:cNvSpPr>
            <a:spLocks noGrp="1"/>
          </p:cNvSpPr>
          <p:nvPr>
            <p:ph idx="1"/>
          </p:nvPr>
        </p:nvSpPr>
        <p:spPr/>
        <p:txBody>
          <a:bodyPr/>
          <a:lstStyle/>
          <a:p>
            <a:pPr eaLnBrk="1" hangingPunct="1"/>
            <a:endParaRPr lang="en-US" smtClean="0"/>
          </a:p>
          <a:p>
            <a:pPr eaLnBrk="1" hangingPunct="1"/>
            <a:r>
              <a:rPr lang="en-US" smtClean="0"/>
              <a:t>Published in June of 2011.  It is proclaimed to be “America’s Plan for Better Health and Wellness.”  The strategy has been charged with moving America from a system of sick care to one based on wellness and prevention.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smtClean="0"/>
              <a:t>National Prevention Strategy</a:t>
            </a:r>
          </a:p>
        </p:txBody>
      </p:sp>
      <p:sp>
        <p:nvSpPr>
          <p:cNvPr id="27651" name="Content Placeholder 2"/>
          <p:cNvSpPr>
            <a:spLocks noGrp="1"/>
          </p:cNvSpPr>
          <p:nvPr>
            <p:ph idx="1"/>
          </p:nvPr>
        </p:nvSpPr>
        <p:spPr/>
        <p:txBody>
          <a:bodyPr/>
          <a:lstStyle/>
          <a:p>
            <a:pPr eaLnBrk="1" hangingPunct="1"/>
            <a:endParaRPr lang="en-US" dirty="0" smtClean="0"/>
          </a:p>
          <a:p>
            <a:pPr eaLnBrk="1" hangingPunct="1"/>
            <a:r>
              <a:rPr lang="en-US" dirty="0" smtClean="0"/>
              <a:t>Integrated healthcare, defined as a coordinated system that integrates evidence-based CAM (Complimentary and Integrative Medicine CIM) providers into healthcare delivery systems and primary care facilities within community health centers is expected to reduce pain and disability.  </a:t>
            </a:r>
          </a:p>
          <a:p>
            <a:pPr eaLnBrk="1" hangingPunct="1"/>
            <a:endParaRPr lang="en-US"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smtClean="0"/>
              <a:t>National Prevention Strategy</a:t>
            </a:r>
          </a:p>
        </p:txBody>
      </p:sp>
      <p:sp>
        <p:nvSpPr>
          <p:cNvPr id="28675" name="Content Placeholder 2"/>
          <p:cNvSpPr>
            <a:spLocks noGrp="1"/>
          </p:cNvSpPr>
          <p:nvPr>
            <p:ph idx="1"/>
          </p:nvPr>
        </p:nvSpPr>
        <p:spPr/>
        <p:txBody>
          <a:bodyPr/>
          <a:lstStyle/>
          <a:p>
            <a:pPr eaLnBrk="1" hangingPunct="1"/>
            <a:endParaRPr lang="en-US" smtClean="0"/>
          </a:p>
          <a:p>
            <a:pPr eaLnBrk="1" hangingPunct="1"/>
            <a:r>
              <a:rPr lang="en-US" smtClean="0"/>
              <a:t>Research will determine the effectiveness of chiropractic interventions and determine the best methods to integrate them into clinical environments to prevent disease and disability.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How Can Chiropractors Integrate a Coordinated Primary Care System?</a:t>
            </a:r>
          </a:p>
        </p:txBody>
      </p:sp>
      <p:pic>
        <p:nvPicPr>
          <p:cNvPr id="29699" name="Content Placeholder 5" descr="spinal manipulation.jpg"/>
          <p:cNvPicPr>
            <a:picLocks noGrp="1" noChangeAspect="1"/>
          </p:cNvPicPr>
          <p:nvPr>
            <p:ph idx="1"/>
          </p:nvPr>
        </p:nvPicPr>
        <p:blipFill>
          <a:blip r:embed="rId2" cstate="print"/>
          <a:srcRect/>
          <a:stretch>
            <a:fillRect/>
          </a:stretch>
        </p:blipFill>
        <p:spPr>
          <a:xfrm>
            <a:off x="2141538" y="1720850"/>
            <a:ext cx="4860925" cy="4284663"/>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273050"/>
            <a:ext cx="3008313" cy="793750"/>
          </a:xfrm>
        </p:spPr>
        <p:txBody>
          <a:bodyPr rtlCol="0">
            <a:normAutofit fontScale="90000"/>
          </a:bodyPr>
          <a:lstStyle/>
          <a:p>
            <a:pPr eaLnBrk="1" fontAlgn="auto" hangingPunct="1">
              <a:spcAft>
                <a:spcPts val="0"/>
              </a:spcAft>
              <a:defRPr/>
            </a:pPr>
            <a:r>
              <a:rPr lang="en-US" sz="2800" smtClean="0"/>
              <a:t>Lovelace Health System Experience</a:t>
            </a:r>
          </a:p>
        </p:txBody>
      </p:sp>
      <p:pic>
        <p:nvPicPr>
          <p:cNvPr id="30723" name="Content Placeholder 4" descr="Doctors.jpg"/>
          <p:cNvPicPr>
            <a:picLocks noGrp="1" noChangeAspect="1"/>
          </p:cNvPicPr>
          <p:nvPr>
            <p:ph idx="1"/>
          </p:nvPr>
        </p:nvPicPr>
        <p:blipFill>
          <a:blip r:embed="rId2" cstate="print"/>
          <a:srcRect/>
          <a:stretch>
            <a:fillRect/>
          </a:stretch>
        </p:blipFill>
        <p:spPr>
          <a:xfrm>
            <a:off x="3590925" y="1598613"/>
            <a:ext cx="5262563" cy="4421187"/>
          </a:xfrm>
        </p:spPr>
      </p:pic>
      <p:sp>
        <p:nvSpPr>
          <p:cNvPr id="34820" name="Text Placeholder 3"/>
          <p:cNvSpPr>
            <a:spLocks noGrp="1"/>
          </p:cNvSpPr>
          <p:nvPr>
            <p:ph type="body" sz="half" idx="2"/>
          </p:nvPr>
        </p:nvSpPr>
        <p:spPr>
          <a:xfrm>
            <a:off x="457200" y="1066800"/>
            <a:ext cx="3008313" cy="5059363"/>
          </a:xfrm>
        </p:spPr>
        <p:txBody>
          <a:bodyPr rtlCol="0">
            <a:normAutofit lnSpcReduction="10000"/>
          </a:bodyPr>
          <a:lstStyle/>
          <a:p>
            <a:pPr eaLnBrk="1" fontAlgn="auto" hangingPunct="1">
              <a:spcAft>
                <a:spcPts val="0"/>
              </a:spcAft>
              <a:buFont typeface="Arial" pitchFamily="34" charset="0"/>
              <a:buNone/>
              <a:defRPr/>
            </a:pPr>
            <a:endParaRPr lang="en-US" sz="2000" smtClean="0"/>
          </a:p>
          <a:p>
            <a:pPr eaLnBrk="1" fontAlgn="auto" hangingPunct="1">
              <a:spcAft>
                <a:spcPts val="0"/>
              </a:spcAft>
              <a:buFont typeface="Arial" pitchFamily="34" charset="0"/>
              <a:buNone/>
              <a:defRPr/>
            </a:pPr>
            <a:endParaRPr lang="en-US" sz="2000" smtClean="0"/>
          </a:p>
          <a:p>
            <a:pPr eaLnBrk="1" fontAlgn="auto" hangingPunct="1">
              <a:spcAft>
                <a:spcPts val="0"/>
              </a:spcAft>
              <a:buFont typeface="Arial" pitchFamily="34" charset="0"/>
              <a:buNone/>
              <a:defRPr/>
            </a:pPr>
            <a:r>
              <a:rPr lang="en-US" sz="2000" smtClean="0"/>
              <a:t>During 1991-1993, a three year experiment demonstrated that 91% of primary care physicians were willing to welcome a competent, chiropractor as a member of the medical staff and refer patients for chiropractic services</a:t>
            </a:r>
            <a:r>
              <a:rPr lang="en-US" sz="2400" smtClean="0"/>
              <a:t>.</a:t>
            </a:r>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endParaRPr lang="en-US" smtClean="0"/>
          </a:p>
          <a:p>
            <a:pPr eaLnBrk="1" fontAlgn="auto" hangingPunct="1">
              <a:spcAft>
                <a:spcPts val="0"/>
              </a:spcAft>
              <a:buFont typeface="Arial" pitchFamily="34" charset="0"/>
              <a:buNone/>
              <a:defRPr/>
            </a:pPr>
            <a:r>
              <a:rPr lang="en-US" smtClean="0"/>
              <a:t>Pasternak DP, Lehman JJ, Smith HL, Piland NF. </a:t>
            </a:r>
            <a:r>
              <a:rPr lang="en-US" smtClean="0">
                <a:hlinkClick r:id="rId3"/>
              </a:rPr>
              <a:t>Can medicine and chiropractic practice side-by-side? Implications for healthcare delivery.</a:t>
            </a:r>
            <a:r>
              <a:rPr lang="en-US" smtClean="0"/>
              <a:t> </a:t>
            </a:r>
            <a:r>
              <a:rPr lang="en-US" i="1" smtClean="0"/>
              <a:t>Hosp Top</a:t>
            </a:r>
            <a:r>
              <a:rPr lang="en-US" smtClean="0"/>
              <a:t> 1999;77:8-17.</a:t>
            </a:r>
          </a:p>
          <a:p>
            <a:pPr eaLnBrk="1" fontAlgn="auto" hangingPunct="1">
              <a:spcAft>
                <a:spcPts val="0"/>
              </a:spcAft>
              <a:buFont typeface="Arial" pitchFamily="34" charset="0"/>
              <a:buNone/>
              <a:defRPr/>
            </a:pPr>
            <a:endParaRPr lang="en-US"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smtClean="0"/>
              <a:t>Health Care Reform</a:t>
            </a:r>
          </a:p>
        </p:txBody>
      </p:sp>
      <p:sp>
        <p:nvSpPr>
          <p:cNvPr id="4099" name="Content Placeholder 3"/>
          <p:cNvSpPr>
            <a:spLocks noGrp="1"/>
          </p:cNvSpPr>
          <p:nvPr>
            <p:ph sz="half" idx="2"/>
          </p:nvPr>
        </p:nvSpPr>
        <p:spPr/>
        <p:txBody>
          <a:bodyPr/>
          <a:lstStyle/>
          <a:p>
            <a:pPr eaLnBrk="1" hangingPunct="1"/>
            <a:endParaRPr lang="en-US" smtClean="0"/>
          </a:p>
          <a:p>
            <a:pPr eaLnBrk="1" hangingPunct="1"/>
            <a:endParaRPr lang="en-US" smtClean="0"/>
          </a:p>
          <a:p>
            <a:pPr eaLnBrk="1" hangingPunct="1"/>
            <a:r>
              <a:rPr lang="en-US" smtClean="0"/>
              <a:t>This health care reform law highlights the need for more effective evaluation and management of acute and chronic pain. </a:t>
            </a:r>
          </a:p>
        </p:txBody>
      </p:sp>
      <p:pic>
        <p:nvPicPr>
          <p:cNvPr id="4100" name="Content Placeholder 5" descr="ACA Health Care Reform.jpg"/>
          <p:cNvPicPr>
            <a:picLocks noGrp="1" noChangeAspect="1"/>
          </p:cNvPicPr>
          <p:nvPr>
            <p:ph sz="half" idx="1"/>
          </p:nvPr>
        </p:nvPicPr>
        <p:blipFill>
          <a:blip r:embed="rId2" cstate="print"/>
          <a:srcRect/>
          <a:stretch>
            <a:fillRect/>
          </a:stretch>
        </p:blipFill>
        <p:spPr>
          <a:xfrm>
            <a:off x="587375" y="2057400"/>
            <a:ext cx="3989388" cy="3429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2"/>
          <p:cNvSpPr>
            <a:spLocks noGrp="1"/>
          </p:cNvSpPr>
          <p:nvPr>
            <p:ph sz="half" idx="1"/>
          </p:nvPr>
        </p:nvSpPr>
        <p:spPr>
          <a:xfrm>
            <a:off x="457200" y="838200"/>
            <a:ext cx="4038600" cy="5287963"/>
          </a:xfrm>
        </p:spPr>
        <p:txBody>
          <a:bodyPr/>
          <a:lstStyle/>
          <a:p>
            <a:pPr eaLnBrk="1" hangingPunct="1"/>
            <a:endParaRPr lang="en-US" sz="3600" smtClean="0"/>
          </a:p>
          <a:p>
            <a:pPr eaLnBrk="1" hangingPunct="1"/>
            <a:r>
              <a:rPr lang="en-US" sz="3600" smtClean="0"/>
              <a:t>A Call to Revolutionize Chronic Pain Care in America: An Opportunity in Health Care Reform  </a:t>
            </a:r>
          </a:p>
          <a:p>
            <a:pPr eaLnBrk="1" hangingPunct="1"/>
            <a:r>
              <a:rPr lang="en-US" sz="1600" smtClean="0"/>
              <a:t>The Mayday Fund 2009 </a:t>
            </a:r>
          </a:p>
          <a:p>
            <a:pPr eaLnBrk="1" hangingPunct="1"/>
            <a:endParaRPr lang="en-US" sz="3600" smtClean="0"/>
          </a:p>
          <a:p>
            <a:pPr eaLnBrk="1" hangingPunct="1"/>
            <a:endParaRPr lang="en-US" sz="3600" smtClean="0"/>
          </a:p>
          <a:p>
            <a:pPr eaLnBrk="1" hangingPunct="1"/>
            <a:endParaRPr lang="en-US" sz="3600" smtClean="0"/>
          </a:p>
          <a:p>
            <a:pPr eaLnBrk="1" hangingPunct="1"/>
            <a:endParaRPr lang="en-US" sz="3600" smtClean="0"/>
          </a:p>
          <a:p>
            <a:pPr eaLnBrk="1" hangingPunct="1"/>
            <a:endParaRPr lang="en-US" sz="3600" smtClean="0"/>
          </a:p>
          <a:p>
            <a:pPr eaLnBrk="1" hangingPunct="1"/>
            <a:endParaRPr lang="en-US" sz="3600" smtClean="0"/>
          </a:p>
        </p:txBody>
      </p:sp>
      <p:pic>
        <p:nvPicPr>
          <p:cNvPr id="31747" name="Content Placeholder 9" descr="chronic-pain woman neck"/>
          <p:cNvPicPr>
            <a:picLocks noGrp="1" noChangeAspect="1"/>
          </p:cNvPicPr>
          <p:nvPr>
            <p:ph sz="half" idx="2"/>
          </p:nvPr>
        </p:nvPicPr>
        <p:blipFill>
          <a:blip r:embed="rId2" cstate="print"/>
          <a:srcRect/>
          <a:stretch>
            <a:fillRect/>
          </a:stretch>
        </p:blipFill>
        <p:spPr>
          <a:xfrm>
            <a:off x="4433888" y="1295400"/>
            <a:ext cx="4495800" cy="4495800"/>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7"/>
          <p:cNvSpPr>
            <a:spLocks noGrp="1"/>
          </p:cNvSpPr>
          <p:nvPr>
            <p:ph sz="half" idx="1"/>
          </p:nvPr>
        </p:nvSpPr>
        <p:spPr>
          <a:xfrm>
            <a:off x="457200" y="762000"/>
            <a:ext cx="3862388" cy="5364163"/>
          </a:xfrm>
        </p:spPr>
        <p:txBody>
          <a:bodyPr/>
          <a:lstStyle/>
          <a:p>
            <a:pPr eaLnBrk="1" hangingPunct="1"/>
            <a:r>
              <a:rPr lang="en-US" sz="3600" dirty="0" smtClean="0"/>
              <a:t>Most people in pain, including those with chronic symptoms, go to primary care providers  or chiropractors seeking relief. </a:t>
            </a:r>
          </a:p>
        </p:txBody>
      </p:sp>
      <p:pic>
        <p:nvPicPr>
          <p:cNvPr id="32771" name="Content Placeholder 11" descr="chronic pain primary-care providers"/>
          <p:cNvPicPr>
            <a:picLocks noGrp="1" noChangeAspect="1"/>
          </p:cNvPicPr>
          <p:nvPr>
            <p:ph sz="half" idx="2"/>
          </p:nvPr>
        </p:nvPicPr>
        <p:blipFill>
          <a:blip r:embed="rId2" cstate="print"/>
          <a:srcRect/>
          <a:stretch>
            <a:fillRect/>
          </a:stretch>
        </p:blipFill>
        <p:spPr>
          <a:xfrm>
            <a:off x="4319588" y="2209800"/>
            <a:ext cx="4595812" cy="32004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smtClean="0"/>
              <a:t>Chronic Pain Treatment</a:t>
            </a:r>
          </a:p>
        </p:txBody>
      </p:sp>
      <p:sp>
        <p:nvSpPr>
          <p:cNvPr id="33795" name="Content Placeholder 2"/>
          <p:cNvSpPr>
            <a:spLocks noGrp="1"/>
          </p:cNvSpPr>
          <p:nvPr>
            <p:ph sz="half" idx="1"/>
          </p:nvPr>
        </p:nvSpPr>
        <p:spPr/>
        <p:txBody>
          <a:bodyPr/>
          <a:lstStyle/>
          <a:p>
            <a:pPr eaLnBrk="1" hangingPunct="1"/>
            <a:r>
              <a:rPr lang="en-US" smtClean="0"/>
              <a:t>-current systems of care do not adequately train or support internists, family physicians and pediatricians, the other health care providers who provide primary care in meeting the challenge of treating pain as a chronic illness. </a:t>
            </a:r>
          </a:p>
        </p:txBody>
      </p:sp>
      <p:pic>
        <p:nvPicPr>
          <p:cNvPr id="33796" name="Content Placeholder 6" descr="Chronic pain medication management"/>
          <p:cNvPicPr>
            <a:picLocks noGrp="1" noChangeAspect="1"/>
          </p:cNvPicPr>
          <p:nvPr>
            <p:ph sz="half" idx="2"/>
          </p:nvPr>
        </p:nvPicPr>
        <p:blipFill>
          <a:blip r:embed="rId2" cstate="print"/>
          <a:srcRect/>
          <a:stretch>
            <a:fillRect/>
          </a:stretch>
        </p:blipFill>
        <p:spPr>
          <a:xfrm>
            <a:off x="4791075" y="1676400"/>
            <a:ext cx="4092575" cy="4038600"/>
          </a:xfr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smtClean="0"/>
              <a:t>Coordination of Chronic Pain Care</a:t>
            </a:r>
          </a:p>
        </p:txBody>
      </p:sp>
      <p:sp>
        <p:nvSpPr>
          <p:cNvPr id="34819" name="Content Placeholder 2"/>
          <p:cNvSpPr>
            <a:spLocks noGrp="1"/>
          </p:cNvSpPr>
          <p:nvPr>
            <p:ph sz="half" idx="1"/>
          </p:nvPr>
        </p:nvSpPr>
        <p:spPr/>
        <p:txBody>
          <a:bodyPr/>
          <a:lstStyle/>
          <a:p>
            <a:pPr eaLnBrk="1" hangingPunct="1"/>
            <a:r>
              <a:rPr lang="en-US" sz="3600" smtClean="0"/>
              <a:t>It is an unusual patient who has access to coordinated interdisciplinary therapy for ongoing pain symptoms. </a:t>
            </a:r>
          </a:p>
        </p:txBody>
      </p:sp>
      <p:pic>
        <p:nvPicPr>
          <p:cNvPr id="34820" name="Content Placeholder 6" descr="chronic pain -medical-care-problems-concept-with-a-doctor-and-a-surgeon-mask-symbol-in-a-puzzle-jigsaw-texture-wit"/>
          <p:cNvPicPr>
            <a:picLocks noGrp="1" noChangeAspect="1"/>
          </p:cNvPicPr>
          <p:nvPr>
            <p:ph sz="half" idx="2"/>
          </p:nvPr>
        </p:nvPicPr>
        <p:blipFill>
          <a:blip r:embed="rId2" cstate="print"/>
          <a:srcRect/>
          <a:stretch>
            <a:fillRect/>
          </a:stretch>
        </p:blipFill>
        <p:spPr>
          <a:xfrm>
            <a:off x="4238625" y="1600200"/>
            <a:ext cx="4662488" cy="4724400"/>
          </a:xfr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smtClean="0"/>
              <a:t>Chronic Pain Care</a:t>
            </a:r>
          </a:p>
        </p:txBody>
      </p:sp>
      <p:sp>
        <p:nvSpPr>
          <p:cNvPr id="35843" name="Content Placeholder 2"/>
          <p:cNvSpPr>
            <a:spLocks noGrp="1"/>
          </p:cNvSpPr>
          <p:nvPr>
            <p:ph idx="1"/>
          </p:nvPr>
        </p:nvSpPr>
        <p:spPr/>
        <p:txBody>
          <a:bodyPr/>
          <a:lstStyle/>
          <a:p>
            <a:pPr eaLnBrk="1" hangingPunct="1"/>
            <a:endParaRPr lang="en-US" smtClean="0"/>
          </a:p>
          <a:p>
            <a:pPr eaLnBrk="1" hangingPunct="1"/>
            <a:r>
              <a:rPr lang="en-US" smtClean="0"/>
              <a:t>Instead of receiving effective relief, patients with persistent pain often find themselves in an endless cycle, seeing multiple health care providers, including many specialists in areas other than pain, who are not prepared to respond effectively.</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smtClean="0"/>
              <a:t>Chronic Pain Care</a:t>
            </a:r>
          </a:p>
        </p:txBody>
      </p:sp>
      <p:sp>
        <p:nvSpPr>
          <p:cNvPr id="36867" name="Content Placeholder 2"/>
          <p:cNvSpPr>
            <a:spLocks noGrp="1"/>
          </p:cNvSpPr>
          <p:nvPr>
            <p:ph sz="half" idx="1"/>
          </p:nvPr>
        </p:nvSpPr>
        <p:spPr/>
        <p:txBody>
          <a:bodyPr/>
          <a:lstStyle/>
          <a:p>
            <a:pPr eaLnBrk="1" hangingPunct="1"/>
            <a:r>
              <a:rPr lang="en-US" sz="3600" smtClean="0"/>
              <a:t>Primary care providers often receive little training in the assessment and treatment of complex chronic pain conditions.</a:t>
            </a:r>
          </a:p>
        </p:txBody>
      </p:sp>
      <p:pic>
        <p:nvPicPr>
          <p:cNvPr id="36868" name="Content Placeholder 4" descr="doctor-scratching-his-head.jpg"/>
          <p:cNvPicPr>
            <a:picLocks noGrp="1" noChangeAspect="1"/>
          </p:cNvPicPr>
          <p:nvPr>
            <p:ph sz="half" idx="2"/>
          </p:nvPr>
        </p:nvPicPr>
        <p:blipFill>
          <a:blip r:embed="rId2" cstate="print"/>
          <a:srcRect/>
          <a:stretch>
            <a:fillRect/>
          </a:stretch>
        </p:blipFill>
        <p:spPr>
          <a:xfrm>
            <a:off x="4038600" y="2133600"/>
            <a:ext cx="5062538" cy="3597275"/>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smtClean="0"/>
              <a:t>Chronic Pain Care</a:t>
            </a:r>
          </a:p>
        </p:txBody>
      </p:sp>
      <p:sp>
        <p:nvSpPr>
          <p:cNvPr id="37891" name="Content Placeholder 2"/>
          <p:cNvSpPr>
            <a:spLocks noGrp="1"/>
          </p:cNvSpPr>
          <p:nvPr>
            <p:ph sz="half" idx="1"/>
          </p:nvPr>
        </p:nvSpPr>
        <p:spPr/>
        <p:txBody>
          <a:bodyPr/>
          <a:lstStyle/>
          <a:p>
            <a:pPr eaLnBrk="1" hangingPunct="1"/>
            <a:r>
              <a:rPr lang="en-US" sz="3600" smtClean="0"/>
              <a:t>They tend to work under conditions that permit little time with each patient and few options for specialist referrals. </a:t>
            </a:r>
          </a:p>
        </p:txBody>
      </p:sp>
      <p:pic>
        <p:nvPicPr>
          <p:cNvPr id="37892" name="Content Placeholder 4" descr="chronic pain cartoon-busy-caucasian-female-doctor-with-four-arms-multi-tasking-by-ron-leishman-1619"/>
          <p:cNvPicPr>
            <a:picLocks noGrp="1" noChangeAspect="1"/>
          </p:cNvPicPr>
          <p:nvPr>
            <p:ph sz="half" idx="2"/>
          </p:nvPr>
        </p:nvPicPr>
        <p:blipFill>
          <a:blip r:embed="rId2" cstate="print"/>
          <a:srcRect/>
          <a:stretch>
            <a:fillRect/>
          </a:stretch>
        </p:blipFill>
        <p:spPr>
          <a:xfrm>
            <a:off x="4651375" y="1447800"/>
            <a:ext cx="4357688" cy="4495800"/>
          </a:xfr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Content Placeholder 6" descr="Question mark 1.jpg"/>
          <p:cNvPicPr>
            <a:picLocks noGrp="1" noChangeAspect="1"/>
          </p:cNvPicPr>
          <p:nvPr>
            <p:ph idx="1"/>
          </p:nvPr>
        </p:nvPicPr>
        <p:blipFill>
          <a:blip r:embed="rId2" cstate="print"/>
          <a:srcRect/>
          <a:stretch>
            <a:fillRect/>
          </a:stretch>
        </p:blipFill>
        <p:spPr>
          <a:xfrm>
            <a:off x="3952875" y="458788"/>
            <a:ext cx="4352925" cy="5484812"/>
          </a:xfrm>
        </p:spPr>
      </p:pic>
      <p:sp>
        <p:nvSpPr>
          <p:cNvPr id="38915" name="Text Placeholder 5"/>
          <p:cNvSpPr>
            <a:spLocks noGrp="1"/>
          </p:cNvSpPr>
          <p:nvPr>
            <p:ph type="body" sz="half" idx="2"/>
          </p:nvPr>
        </p:nvSpPr>
        <p:spPr/>
        <p:txBody>
          <a:bodyPr/>
          <a:lstStyle/>
          <a:p>
            <a:pPr eaLnBrk="1" hangingPunct="1"/>
            <a:r>
              <a:rPr lang="en-US" sz="4400" smtClean="0"/>
              <a:t>What is missing in both acute and chronic pain care?</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sz="3600" smtClean="0"/>
              <a:t>Identification of Painful Tissue is Missing</a:t>
            </a:r>
          </a:p>
        </p:txBody>
      </p:sp>
      <p:sp>
        <p:nvSpPr>
          <p:cNvPr id="3" name="Content Placeholder 2"/>
          <p:cNvSpPr>
            <a:spLocks noGrp="1"/>
          </p:cNvSpPr>
          <p:nvPr>
            <p:ph sz="half" idx="1"/>
          </p:nvPr>
        </p:nvSpPr>
        <p:spPr/>
        <p:txBody>
          <a:bodyPr>
            <a:normAutofit lnSpcReduction="10000"/>
          </a:bodyPr>
          <a:lstStyle/>
          <a:p>
            <a:pPr eaLnBrk="1" hangingPunct="1">
              <a:defRPr/>
            </a:pPr>
            <a:endParaRPr lang="en-US" dirty="0" smtClean="0"/>
          </a:p>
          <a:p>
            <a:pPr eaLnBrk="1" hangingPunct="1">
              <a:defRPr/>
            </a:pPr>
            <a:endParaRPr lang="en-US" dirty="0" smtClean="0"/>
          </a:p>
          <a:p>
            <a:pPr eaLnBrk="1" hangingPunct="1">
              <a:defRPr/>
            </a:pPr>
            <a:r>
              <a:rPr lang="en-US" dirty="0" smtClean="0"/>
              <a:t>History and symptoms</a:t>
            </a:r>
          </a:p>
          <a:p>
            <a:pPr eaLnBrk="1" hangingPunct="1">
              <a:defRPr/>
            </a:pPr>
            <a:r>
              <a:rPr lang="en-US" dirty="0" smtClean="0"/>
              <a:t>Finger point by patient</a:t>
            </a:r>
          </a:p>
          <a:p>
            <a:pPr eaLnBrk="1" hangingPunct="1">
              <a:defRPr/>
            </a:pPr>
            <a:r>
              <a:rPr lang="en-US" dirty="0" smtClean="0"/>
              <a:t>Palpation by clinician</a:t>
            </a:r>
          </a:p>
          <a:p>
            <a:pPr eaLnBrk="1" hangingPunct="1">
              <a:defRPr/>
            </a:pPr>
            <a:r>
              <a:rPr lang="en-US" dirty="0" smtClean="0"/>
              <a:t>Posture</a:t>
            </a:r>
          </a:p>
          <a:p>
            <a:pPr eaLnBrk="1" hangingPunct="1">
              <a:defRPr/>
            </a:pPr>
            <a:r>
              <a:rPr lang="en-US" dirty="0" smtClean="0"/>
              <a:t>Range of motion</a:t>
            </a:r>
          </a:p>
          <a:p>
            <a:pPr eaLnBrk="1" hangingPunct="1">
              <a:defRPr/>
            </a:pPr>
            <a:r>
              <a:rPr lang="en-US" dirty="0" smtClean="0"/>
              <a:t>Provocative and palliative testing</a:t>
            </a:r>
            <a:endParaRPr lang="en-US" dirty="0"/>
          </a:p>
        </p:txBody>
      </p:sp>
      <p:pic>
        <p:nvPicPr>
          <p:cNvPr id="40964" name="Content Placeholder 4" descr="neck pain"/>
          <p:cNvPicPr>
            <a:picLocks noGrp="1" noChangeAspect="1"/>
          </p:cNvPicPr>
          <p:nvPr>
            <p:ph sz="half" idx="2"/>
          </p:nvPr>
        </p:nvPicPr>
        <p:blipFill>
          <a:blip r:embed="rId2" cstate="print"/>
          <a:srcRect/>
          <a:stretch>
            <a:fillRect/>
          </a:stretch>
        </p:blipFill>
        <p:spPr>
          <a:xfrm>
            <a:off x="4891088" y="1600200"/>
            <a:ext cx="4038600" cy="4038600"/>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smtClean="0"/>
              <a:t>Chiropractic Care is Missing…</a:t>
            </a:r>
          </a:p>
        </p:txBody>
      </p:sp>
      <p:pic>
        <p:nvPicPr>
          <p:cNvPr id="41987" name="Content Placeholder 13" descr="spinal manipulation.jpg"/>
          <p:cNvPicPr>
            <a:picLocks noGrp="1" noChangeAspect="1"/>
          </p:cNvPicPr>
          <p:nvPr>
            <p:ph idx="1"/>
          </p:nvPr>
        </p:nvPicPr>
        <p:blipFill>
          <a:blip r:embed="rId2" cstate="print"/>
          <a:srcRect/>
          <a:stretch>
            <a:fillRect/>
          </a:stretch>
        </p:blipFill>
        <p:spPr>
          <a:xfrm>
            <a:off x="1066800" y="1219200"/>
            <a:ext cx="6781800" cy="56388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Placeholder 3"/>
          <p:cNvSpPr>
            <a:spLocks noGrp="1"/>
          </p:cNvSpPr>
          <p:nvPr>
            <p:ph type="body" sz="half" idx="2"/>
          </p:nvPr>
        </p:nvSpPr>
        <p:spPr/>
        <p:txBody>
          <a:bodyPr/>
          <a:lstStyle/>
          <a:p>
            <a:pPr eaLnBrk="1" hangingPunct="1"/>
            <a:endParaRPr lang="en-US" sz="2400" smtClean="0"/>
          </a:p>
          <a:p>
            <a:pPr eaLnBrk="1" hangingPunct="1"/>
            <a:r>
              <a:rPr lang="en-US" sz="2400" smtClean="0"/>
              <a:t>Following a six-month pilot study, the Community Health Center, Inc. of Middletown, Connecticut accepted board-certified chiropractic specialists to the medical staff.</a:t>
            </a:r>
          </a:p>
        </p:txBody>
      </p:sp>
      <p:pic>
        <p:nvPicPr>
          <p:cNvPr id="5123" name="Content Placeholder 6" descr="CHCI"/>
          <p:cNvPicPr>
            <a:picLocks noGrp="1" noChangeAspect="1"/>
          </p:cNvPicPr>
          <p:nvPr>
            <p:ph idx="1"/>
          </p:nvPr>
        </p:nvPicPr>
        <p:blipFill>
          <a:blip r:embed="rId2" cstate="print"/>
          <a:srcRect/>
          <a:stretch>
            <a:fillRect/>
          </a:stretch>
        </p:blipFill>
        <p:spPr>
          <a:xfrm>
            <a:off x="4086225" y="766763"/>
            <a:ext cx="4695825" cy="5253037"/>
          </a:xfr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2"/>
          <p:cNvSpPr>
            <a:spLocks noGrp="1"/>
          </p:cNvSpPr>
          <p:nvPr>
            <p:ph type="title"/>
          </p:nvPr>
        </p:nvSpPr>
        <p:spPr/>
        <p:txBody>
          <a:bodyPr/>
          <a:lstStyle/>
          <a:p>
            <a:pPr eaLnBrk="1" hangingPunct="1"/>
            <a:r>
              <a:rPr lang="en-US" smtClean="0"/>
              <a:t>Coordinated Care is Missing</a:t>
            </a:r>
          </a:p>
        </p:txBody>
      </p:sp>
      <p:pic>
        <p:nvPicPr>
          <p:cNvPr id="43011" name="Content Placeholder 3" descr="chronic pain art_coordinatedCare"/>
          <p:cNvPicPr>
            <a:picLocks noGrp="1" noChangeAspect="1"/>
          </p:cNvPicPr>
          <p:nvPr>
            <p:ph idx="1"/>
          </p:nvPr>
        </p:nvPicPr>
        <p:blipFill>
          <a:blip r:embed="rId2" cstate="print"/>
          <a:srcRect/>
          <a:stretch>
            <a:fillRect/>
          </a:stretch>
        </p:blipFill>
        <p:spPr>
          <a:xfrm>
            <a:off x="92075" y="1524000"/>
            <a:ext cx="8872538" cy="47244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smtClean="0"/>
              <a:t>Chronic Pain</a:t>
            </a:r>
          </a:p>
        </p:txBody>
      </p:sp>
      <p:sp>
        <p:nvSpPr>
          <p:cNvPr id="3" name="Content Placeholder 2"/>
          <p:cNvSpPr>
            <a:spLocks noGrp="1"/>
          </p:cNvSpPr>
          <p:nvPr>
            <p:ph sz="half" idx="1"/>
          </p:nvPr>
        </p:nvSpPr>
        <p:spPr/>
        <p:txBody>
          <a:bodyPr>
            <a:normAutofit fontScale="70000" lnSpcReduction="20000"/>
          </a:bodyPr>
          <a:lstStyle/>
          <a:p>
            <a:pPr eaLnBrk="1" hangingPunct="1">
              <a:defRPr/>
            </a:pPr>
            <a:endParaRPr lang="en-US" sz="3600" dirty="0" smtClean="0"/>
          </a:p>
          <a:p>
            <a:pPr eaLnBrk="1" hangingPunct="1">
              <a:defRPr/>
            </a:pPr>
            <a:r>
              <a:rPr lang="en-US" sz="4600" dirty="0" smtClean="0"/>
              <a:t>—affects an estimated 70 million Americans and is a tragically overlooked public health problem.</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sz="1800" dirty="0" smtClean="0"/>
              <a:t>Health, United States, 2006. Available from: http://www.cdc.gov/nchs/data/hus/hus06.pdf</a:t>
            </a:r>
            <a:r>
              <a:rPr lang="en-US" dirty="0" smtClean="0"/>
              <a:t>.</a:t>
            </a:r>
            <a:endParaRPr lang="en-US" dirty="0"/>
          </a:p>
        </p:txBody>
      </p:sp>
      <p:pic>
        <p:nvPicPr>
          <p:cNvPr id="44036" name="Content Placeholder 4" descr="chronic pain words"/>
          <p:cNvPicPr>
            <a:picLocks noGrp="1" noChangeAspect="1"/>
          </p:cNvPicPr>
          <p:nvPr>
            <p:ph sz="half" idx="2"/>
          </p:nvPr>
        </p:nvPicPr>
        <p:blipFill>
          <a:blip r:embed="rId2" cstate="print"/>
          <a:srcRect/>
          <a:stretch>
            <a:fillRect/>
          </a:stretch>
        </p:blipFill>
        <p:spPr>
          <a:xfrm>
            <a:off x="4533900" y="1676400"/>
            <a:ext cx="3971925" cy="47244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Chronic Pain</a:t>
            </a:r>
          </a:p>
        </p:txBody>
      </p:sp>
      <p:sp>
        <p:nvSpPr>
          <p:cNvPr id="3" name="Content Placeholder 2"/>
          <p:cNvSpPr>
            <a:spLocks noGrp="1"/>
          </p:cNvSpPr>
          <p:nvPr>
            <p:ph sz="half" idx="1"/>
          </p:nvPr>
        </p:nvSpPr>
        <p:spPr/>
        <p:txBody>
          <a:bodyPr>
            <a:normAutofit fontScale="62500" lnSpcReduction="20000"/>
          </a:bodyPr>
          <a:lstStyle/>
          <a:p>
            <a:pPr eaLnBrk="1" hangingPunct="1">
              <a:defRPr/>
            </a:pPr>
            <a:r>
              <a:rPr lang="en-US" sz="5700" dirty="0" smtClean="0"/>
              <a:t>The burden of chronic pain is greater than that of diabetes, heart disease and cancer combined.  </a:t>
            </a:r>
          </a:p>
          <a:p>
            <a:pPr eaLnBrk="1" hangingPunct="1">
              <a:defRPr/>
            </a:pPr>
            <a:endParaRPr lang="en-US" dirty="0" smtClean="0"/>
          </a:p>
          <a:p>
            <a:pPr eaLnBrk="1" hangingPunct="1">
              <a:defRPr/>
            </a:pPr>
            <a:endParaRPr lang="en-US" dirty="0" smtClean="0"/>
          </a:p>
          <a:p>
            <a:pPr eaLnBrk="1" hangingPunct="1">
              <a:defRPr/>
            </a:pPr>
            <a:endParaRPr lang="en-US" dirty="0" smtClean="0"/>
          </a:p>
          <a:p>
            <a:pPr eaLnBrk="1" hangingPunct="1">
              <a:defRPr/>
            </a:pPr>
            <a:r>
              <a:rPr lang="en-US" sz="2200" dirty="0" smtClean="0"/>
              <a:t>American Academy of Pain Medicine [Internet]. Glenview, IL: AAPM; Accessed 2009 Sept 28. Available from: http://www.painmed.org/patient/facts.html </a:t>
            </a:r>
            <a:endParaRPr lang="en-US" sz="2200" dirty="0"/>
          </a:p>
        </p:txBody>
      </p:sp>
      <p:pic>
        <p:nvPicPr>
          <p:cNvPr id="45060" name="Content Placeholder 4" descr="chronic pain backache"/>
          <p:cNvPicPr>
            <a:picLocks noGrp="1" noChangeAspect="1"/>
          </p:cNvPicPr>
          <p:nvPr>
            <p:ph sz="half" idx="2"/>
          </p:nvPr>
        </p:nvPicPr>
        <p:blipFill>
          <a:blip r:embed="rId2" cstate="print"/>
          <a:srcRect/>
          <a:stretch>
            <a:fillRect/>
          </a:stretch>
        </p:blipFill>
        <p:spPr>
          <a:xfrm>
            <a:off x="4967288" y="1524000"/>
            <a:ext cx="4038600" cy="40386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3"/>
          <p:cNvSpPr>
            <a:spLocks noGrp="1"/>
          </p:cNvSpPr>
          <p:nvPr>
            <p:ph type="title"/>
          </p:nvPr>
        </p:nvSpPr>
        <p:spPr/>
        <p:txBody>
          <a:bodyPr/>
          <a:lstStyle/>
          <a:p>
            <a:pPr eaLnBrk="1" hangingPunct="1"/>
            <a:r>
              <a:rPr lang="en-US" smtClean="0"/>
              <a:t>Chronic Pain</a:t>
            </a:r>
          </a:p>
        </p:txBody>
      </p:sp>
      <p:sp>
        <p:nvSpPr>
          <p:cNvPr id="46083" name="Content Placeholder 2"/>
          <p:cNvSpPr>
            <a:spLocks noGrp="1"/>
          </p:cNvSpPr>
          <p:nvPr>
            <p:ph sz="half" idx="1"/>
          </p:nvPr>
        </p:nvSpPr>
        <p:spPr/>
        <p:txBody>
          <a:bodyPr/>
          <a:lstStyle/>
          <a:p>
            <a:pPr eaLnBrk="1" hangingPunct="1"/>
            <a:r>
              <a:rPr lang="en-US" sz="3200" smtClean="0"/>
              <a:t>Poorly assessed, unrelieved chronic pain can rob individuals and family members of a high-quality life, and it profoundly burdens society as a whole. </a:t>
            </a:r>
          </a:p>
        </p:txBody>
      </p:sp>
      <p:pic>
        <p:nvPicPr>
          <p:cNvPr id="46084" name="Content Placeholder 4" descr="chronic pain money"/>
          <p:cNvPicPr>
            <a:picLocks noGrp="1" noChangeAspect="1"/>
          </p:cNvPicPr>
          <p:nvPr>
            <p:ph sz="half" idx="2"/>
          </p:nvPr>
        </p:nvPicPr>
        <p:blipFill>
          <a:blip r:embed="rId2" cstate="print"/>
          <a:srcRect/>
          <a:stretch>
            <a:fillRect/>
          </a:stretch>
        </p:blipFill>
        <p:spPr>
          <a:xfrm>
            <a:off x="4481513" y="2209800"/>
            <a:ext cx="4522787" cy="32004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smtClean="0"/>
              <a:t>Chronic Pain</a:t>
            </a:r>
          </a:p>
        </p:txBody>
      </p:sp>
      <p:sp>
        <p:nvSpPr>
          <p:cNvPr id="47107" name="Content Placeholder 2"/>
          <p:cNvSpPr>
            <a:spLocks noGrp="1"/>
          </p:cNvSpPr>
          <p:nvPr>
            <p:ph sz="half" idx="1"/>
          </p:nvPr>
        </p:nvSpPr>
        <p:spPr/>
        <p:txBody>
          <a:bodyPr/>
          <a:lstStyle/>
          <a:p>
            <a:pPr eaLnBrk="1" hangingPunct="1"/>
            <a:r>
              <a:rPr lang="en-US" dirty="0" smtClean="0"/>
              <a:t>A 1998 National Institutes of Health (NIH) report concluded that just the economic toll of chronic pain may be estimated at $100 billion a year in the United States.</a:t>
            </a:r>
          </a:p>
          <a:p>
            <a:pPr eaLnBrk="1" hangingPunct="1"/>
            <a:r>
              <a:rPr lang="en-US" sz="1800" dirty="0" smtClean="0"/>
              <a:t>New Directions in Pain Research. NIH. Available from: </a:t>
            </a:r>
            <a:r>
              <a:rPr lang="en-US" sz="1800" dirty="0" smtClean="0">
                <a:hlinkClick r:id="rId2"/>
              </a:rPr>
              <a:t>http</a:t>
            </a:r>
            <a:r>
              <a:rPr lang="en-US" sz="1800" dirty="0">
                <a:hlinkClick r:id="rId2"/>
              </a:rPr>
              <a:t>://</a:t>
            </a:r>
            <a:r>
              <a:rPr lang="en-US" sz="1800" dirty="0" smtClean="0">
                <a:hlinkClick r:id="rId2"/>
              </a:rPr>
              <a:t>grants.nih.gov/grants/guide/pa-files/PA-98-102.html</a:t>
            </a:r>
            <a:r>
              <a:rPr lang="en-US" sz="1800" dirty="0" smtClean="0"/>
              <a:t>.  </a:t>
            </a:r>
          </a:p>
          <a:p>
            <a:pPr eaLnBrk="1" hangingPunct="1"/>
            <a:endParaRPr lang="en-US" dirty="0" smtClean="0"/>
          </a:p>
        </p:txBody>
      </p:sp>
      <p:pic>
        <p:nvPicPr>
          <p:cNvPr id="47108" name="Content Placeholder 6" descr="chronic pain health-care-money"/>
          <p:cNvPicPr>
            <a:picLocks noGrp="1" noChangeAspect="1"/>
          </p:cNvPicPr>
          <p:nvPr>
            <p:ph sz="half" idx="2"/>
          </p:nvPr>
        </p:nvPicPr>
        <p:blipFill>
          <a:blip r:embed="rId3" cstate="print"/>
          <a:srcRect/>
          <a:stretch>
            <a:fillRect/>
          </a:stretch>
        </p:blipFill>
        <p:spPr>
          <a:xfrm>
            <a:off x="4289425" y="2286000"/>
            <a:ext cx="4481513" cy="2971800"/>
          </a:xfr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4"/>
          <p:cNvSpPr>
            <a:spLocks noGrp="1"/>
          </p:cNvSpPr>
          <p:nvPr>
            <p:ph type="title"/>
          </p:nvPr>
        </p:nvSpPr>
        <p:spPr/>
        <p:txBody>
          <a:bodyPr/>
          <a:lstStyle/>
          <a:p>
            <a:pPr eaLnBrk="1" hangingPunct="1"/>
            <a:r>
              <a:rPr lang="en-US" smtClean="0"/>
              <a:t>Chronic Pain</a:t>
            </a:r>
          </a:p>
        </p:txBody>
      </p:sp>
      <p:sp>
        <p:nvSpPr>
          <p:cNvPr id="48131" name="Content Placeholder 5"/>
          <p:cNvSpPr>
            <a:spLocks noGrp="1"/>
          </p:cNvSpPr>
          <p:nvPr>
            <p:ph sz="half" idx="1"/>
          </p:nvPr>
        </p:nvSpPr>
        <p:spPr/>
        <p:txBody>
          <a:bodyPr/>
          <a:lstStyle/>
          <a:p>
            <a:pPr eaLnBrk="1" hangingPunct="1"/>
            <a:r>
              <a:rPr lang="en-US" smtClean="0"/>
              <a:t>-patients with persistent pain often find themselves in an endless cycle, seeing multiple health care providers, including many specialists in areas other than pain, who are not prepared to respond effectively. </a:t>
            </a:r>
          </a:p>
        </p:txBody>
      </p:sp>
      <p:pic>
        <p:nvPicPr>
          <p:cNvPr id="48132" name="Content Placeholder 13" descr="chronic pain treatments"/>
          <p:cNvPicPr>
            <a:picLocks noGrp="1" noChangeAspect="1"/>
          </p:cNvPicPr>
          <p:nvPr>
            <p:ph sz="half" idx="2"/>
          </p:nvPr>
        </p:nvPicPr>
        <p:blipFill>
          <a:blip r:embed="rId2" cstate="print"/>
          <a:srcRect/>
          <a:stretch>
            <a:fillRect/>
          </a:stretch>
        </p:blipFill>
        <p:spPr>
          <a:xfrm>
            <a:off x="4564063" y="1905000"/>
            <a:ext cx="4422775" cy="3733800"/>
          </a:xfrm>
        </p:spPr>
      </p:pic>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6"/>
          <p:cNvSpPr>
            <a:spLocks noGrp="1"/>
          </p:cNvSpPr>
          <p:nvPr>
            <p:ph type="title"/>
          </p:nvPr>
        </p:nvSpPr>
        <p:spPr/>
        <p:txBody>
          <a:bodyPr/>
          <a:lstStyle/>
          <a:p>
            <a:pPr eaLnBrk="1" hangingPunct="1"/>
            <a:r>
              <a:rPr lang="en-US" smtClean="0"/>
              <a:t>Chronic Pain</a:t>
            </a:r>
          </a:p>
        </p:txBody>
      </p:sp>
      <p:sp>
        <p:nvSpPr>
          <p:cNvPr id="49155" name="Content Placeholder 5"/>
          <p:cNvSpPr>
            <a:spLocks noGrp="1"/>
          </p:cNvSpPr>
          <p:nvPr>
            <p:ph sz="half" idx="1"/>
          </p:nvPr>
        </p:nvSpPr>
        <p:spPr/>
        <p:txBody>
          <a:bodyPr/>
          <a:lstStyle/>
          <a:p>
            <a:pPr eaLnBrk="1" hangingPunct="1"/>
            <a:r>
              <a:rPr lang="en-US" smtClean="0"/>
              <a:t>They often endure repeated tests and inadequate or unproven treatments. This may include unnecessary surgeries, injections or procedures that have no long-term impact on comfort and function. </a:t>
            </a:r>
          </a:p>
        </p:txBody>
      </p:sp>
      <p:pic>
        <p:nvPicPr>
          <p:cNvPr id="49156" name="Content Placeholder 8" descr="surgery-2.jpg"/>
          <p:cNvPicPr>
            <a:picLocks noGrp="1" noChangeAspect="1"/>
          </p:cNvPicPr>
          <p:nvPr>
            <p:ph sz="half" idx="2"/>
          </p:nvPr>
        </p:nvPicPr>
        <p:blipFill>
          <a:blip r:embed="rId2" cstate="print"/>
          <a:srcRect/>
          <a:stretch>
            <a:fillRect/>
          </a:stretch>
        </p:blipFill>
        <p:spPr>
          <a:xfrm>
            <a:off x="4564063" y="2438400"/>
            <a:ext cx="4252912" cy="2819400"/>
          </a:xfr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4"/>
          <p:cNvSpPr>
            <a:spLocks noGrp="1"/>
          </p:cNvSpPr>
          <p:nvPr>
            <p:ph type="title"/>
          </p:nvPr>
        </p:nvSpPr>
        <p:spPr/>
        <p:txBody>
          <a:bodyPr/>
          <a:lstStyle/>
          <a:p>
            <a:pPr eaLnBrk="1" hangingPunct="1"/>
            <a:r>
              <a:rPr lang="en-US" smtClean="0"/>
              <a:t>Chronic Pain</a:t>
            </a:r>
          </a:p>
        </p:txBody>
      </p:sp>
      <p:sp>
        <p:nvSpPr>
          <p:cNvPr id="50179" name="Content Placeholder 5"/>
          <p:cNvSpPr>
            <a:spLocks noGrp="1"/>
          </p:cNvSpPr>
          <p:nvPr>
            <p:ph idx="1"/>
          </p:nvPr>
        </p:nvSpPr>
        <p:spPr/>
        <p:txBody>
          <a:bodyPr/>
          <a:lstStyle/>
          <a:p>
            <a:pPr eaLnBrk="1" hangingPunct="1"/>
            <a:r>
              <a:rPr lang="en-US" smtClean="0"/>
              <a:t>Patients with chronic pain have more hospital admissions, longer hospital stays, and unnecessary trips to the emergency department. Such inefficient and even wasteful treatment for pain is contributing to the rapid rise in health care costs in the United States.</a:t>
            </a:r>
          </a:p>
          <a:p>
            <a:pPr eaLnBrk="1" hangingPunct="1"/>
            <a:r>
              <a:rPr lang="en-US" sz="1700" smtClean="0"/>
              <a:t>American Pain Foundation [Internet]. Pain resource guide: getting the help you need. 2009 June [cited on 2009 July 30]; pg 2. Available from: http://www.painfoundation.org/learn/publications/files/PainResourceGuide2009.pdf.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smtClean="0"/>
              <a:t>Chronic Pain</a:t>
            </a:r>
          </a:p>
        </p:txBody>
      </p:sp>
      <p:sp>
        <p:nvSpPr>
          <p:cNvPr id="3" name="Content Placeholder 2"/>
          <p:cNvSpPr>
            <a:spLocks noGrp="1"/>
          </p:cNvSpPr>
          <p:nvPr>
            <p:ph sz="half" idx="1"/>
          </p:nvPr>
        </p:nvSpPr>
        <p:spPr/>
        <p:txBody>
          <a:bodyPr>
            <a:normAutofit fontScale="92500"/>
          </a:bodyPr>
          <a:lstStyle/>
          <a:p>
            <a:pPr eaLnBrk="1" hangingPunct="1">
              <a:defRPr/>
            </a:pPr>
            <a:r>
              <a:rPr lang="en-US" dirty="0" smtClean="0"/>
              <a:t>Historically, the health care system has failed to recognize chronic pain as a legitimate condition. However, it is clear that persistent pain is a complex illness that has many causes and affects every part of life, and in the process, exacts enormous social costs. </a:t>
            </a:r>
            <a:endParaRPr lang="en-US" dirty="0"/>
          </a:p>
        </p:txBody>
      </p:sp>
      <p:pic>
        <p:nvPicPr>
          <p:cNvPr id="51204" name="Content Placeholder 4" descr="Chronic pai"/>
          <p:cNvPicPr>
            <a:picLocks noGrp="1" noChangeAspect="1"/>
          </p:cNvPicPr>
          <p:nvPr>
            <p:ph sz="half" idx="2"/>
          </p:nvPr>
        </p:nvPicPr>
        <p:blipFill>
          <a:blip r:embed="rId2" cstate="print"/>
          <a:srcRect/>
          <a:stretch>
            <a:fillRect/>
          </a:stretch>
        </p:blipFill>
        <p:spPr>
          <a:xfrm>
            <a:off x="4244975" y="2133600"/>
            <a:ext cx="4783138" cy="35052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National Pain Strategy</a:t>
            </a:r>
            <a:endParaRPr lang="en-US" dirty="0"/>
          </a:p>
        </p:txBody>
      </p:sp>
      <p:sp>
        <p:nvSpPr>
          <p:cNvPr id="3" name="Content Placeholder 2"/>
          <p:cNvSpPr>
            <a:spLocks noGrp="1"/>
          </p:cNvSpPr>
          <p:nvPr>
            <p:ph sz="half" idx="1"/>
          </p:nvPr>
        </p:nvSpPr>
        <p:spPr/>
        <p:txBody>
          <a:bodyPr>
            <a:normAutofit lnSpcReduction="10000"/>
          </a:bodyPr>
          <a:lstStyle/>
          <a:p>
            <a:endParaRPr lang="en-US" sz="3300" b="1" i="1" dirty="0"/>
          </a:p>
          <a:p>
            <a:r>
              <a:rPr lang="en-US" sz="3300" b="1" i="1" dirty="0"/>
              <a:t>Chronic pain </a:t>
            </a:r>
            <a:r>
              <a:rPr lang="en-US" sz="3300" dirty="0"/>
              <a:t>- Pain that occurs on at least half the days for six months or more. </a:t>
            </a:r>
            <a:endParaRPr lang="en-US" sz="3300" dirty="0" smtClean="0"/>
          </a:p>
          <a:p>
            <a:endParaRPr lang="en-US" sz="3300" dirty="0"/>
          </a:p>
          <a:p>
            <a:r>
              <a:rPr lang="en-US" sz="1700" dirty="0"/>
              <a:t>National Pain Strategy. Available from: https://iprcc.nih.gov/sites/default/files/HHSNational_Pain_Strategy_508C.pdf.</a:t>
            </a:r>
          </a:p>
          <a:p>
            <a:endParaRPr lang="en-US" sz="3300" dirty="0"/>
          </a:p>
        </p:txBody>
      </p:sp>
      <p:pic>
        <p:nvPicPr>
          <p:cNvPr id="5"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2226469"/>
            <a:ext cx="4303112" cy="3263504"/>
          </a:xfrm>
        </p:spPr>
      </p:pic>
    </p:spTree>
    <p:extLst>
      <p:ext uri="{BB962C8B-B14F-4D97-AF65-F5344CB8AC3E}">
        <p14:creationId xmlns:p14="http://schemas.microsoft.com/office/powerpoint/2010/main" val="22563418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3"/>
          <p:cNvSpPr>
            <a:spLocks noGrp="1"/>
          </p:cNvSpPr>
          <p:nvPr>
            <p:ph type="title"/>
          </p:nvPr>
        </p:nvSpPr>
        <p:spPr/>
        <p:txBody>
          <a:bodyPr/>
          <a:lstStyle/>
          <a:p>
            <a:r>
              <a:rPr lang="en-US" sz="2800" smtClean="0"/>
              <a:t>Community Health Center, Inc. (CHCI)</a:t>
            </a:r>
          </a:p>
        </p:txBody>
      </p:sp>
      <p:pic>
        <p:nvPicPr>
          <p:cNvPr id="6147" name="Content Placeholder 4" descr="CHCI Middletown_Locations"/>
          <p:cNvPicPr>
            <a:picLocks noGrp="1" noChangeAspect="1"/>
          </p:cNvPicPr>
          <p:nvPr>
            <p:ph idx="1"/>
          </p:nvPr>
        </p:nvPicPr>
        <p:blipFill>
          <a:blip r:embed="rId2" cstate="print"/>
          <a:srcRect/>
          <a:stretch>
            <a:fillRect/>
          </a:stretch>
        </p:blipFill>
        <p:spPr>
          <a:xfrm>
            <a:off x="3505200" y="1600200"/>
            <a:ext cx="5226050" cy="4038600"/>
          </a:xfrm>
        </p:spPr>
      </p:pic>
      <p:sp>
        <p:nvSpPr>
          <p:cNvPr id="6148" name="Text Placeholder 4"/>
          <p:cNvSpPr>
            <a:spLocks noGrp="1"/>
          </p:cNvSpPr>
          <p:nvPr>
            <p:ph type="body" sz="half" idx="2"/>
          </p:nvPr>
        </p:nvSpPr>
        <p:spPr/>
        <p:txBody>
          <a:bodyPr/>
          <a:lstStyle/>
          <a:p>
            <a:pPr eaLnBrk="1" hangingPunct="1"/>
            <a:endParaRPr lang="en-US" sz="3600" smtClean="0"/>
          </a:p>
          <a:p>
            <a:pPr eaLnBrk="1" hangingPunct="1"/>
            <a:r>
              <a:rPr lang="en-US" sz="3600" smtClean="0"/>
              <a:t>Federally Qualified Health Center</a:t>
            </a:r>
          </a:p>
          <a:p>
            <a:pPr eaLnBrk="1" hangingPunct="1"/>
            <a:r>
              <a:rPr lang="en-US" sz="3600" smtClean="0"/>
              <a:t>Patient-Centered Medical Home </a:t>
            </a:r>
          </a:p>
          <a:p>
            <a:endParaRPr lang="en-US" sz="360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Chronic Pain and High Impact Chronic Pain</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a:t>
            </a:r>
            <a:r>
              <a:rPr lang="en-US" dirty="0"/>
              <a:t>2016 National Pain Strategy called for more precise prevalence estimates of chronic pain and </a:t>
            </a:r>
            <a:r>
              <a:rPr lang="en-US" b="1" u="sng" dirty="0"/>
              <a:t>high-impact chronic pain </a:t>
            </a:r>
            <a:r>
              <a:rPr lang="en-US" dirty="0"/>
              <a:t>(i.e., chronic pain that frequently limits life or work activities) to reliably establish the prevalence of chronic pain and aid in the development and implementation of population-wide pain </a:t>
            </a:r>
            <a:r>
              <a:rPr lang="en-US" dirty="0" smtClean="0"/>
              <a:t>interventions.</a:t>
            </a:r>
          </a:p>
          <a:p>
            <a:endParaRPr lang="en-US" dirty="0"/>
          </a:p>
          <a:p>
            <a:endParaRPr lang="en-US" dirty="0" smtClean="0"/>
          </a:p>
          <a:p>
            <a:r>
              <a:rPr lang="en-US" sz="1200" dirty="0" err="1"/>
              <a:t>Dahlhamer</a:t>
            </a:r>
            <a:r>
              <a:rPr lang="en-US" sz="1200" dirty="0"/>
              <a:t> J, Lucas J, </a:t>
            </a:r>
            <a:r>
              <a:rPr lang="en-US" sz="1200" dirty="0" err="1"/>
              <a:t>Zelaya</a:t>
            </a:r>
            <a:r>
              <a:rPr lang="en-US" sz="1200" dirty="0"/>
              <a:t>, C, et al. Prevalence of Chronic Pain and High-Impact Chronic Pain Among Adults — United States, 2016. MMWR </a:t>
            </a:r>
            <a:r>
              <a:rPr lang="en-US" sz="1200" dirty="0" err="1"/>
              <a:t>Morb</a:t>
            </a:r>
            <a:r>
              <a:rPr lang="en-US" sz="1200" dirty="0"/>
              <a:t> Mortal </a:t>
            </a:r>
            <a:r>
              <a:rPr lang="en-US" sz="1200" dirty="0" err="1"/>
              <a:t>Wkly</a:t>
            </a:r>
            <a:r>
              <a:rPr lang="en-US" sz="1200" dirty="0"/>
              <a:t> Rep 2018;67:1001–1006. DOI: </a:t>
            </a:r>
            <a:r>
              <a:rPr lang="en-US" sz="1200" dirty="0">
                <a:hlinkClick r:id="rId2"/>
              </a:rPr>
              <a:t>http://dx.doi.org/10.15585/mmwr.mm6736a2</a:t>
            </a:r>
            <a:r>
              <a:rPr lang="en-US" sz="1200" dirty="0"/>
              <a:t> </a:t>
            </a:r>
          </a:p>
        </p:txBody>
      </p:sp>
    </p:spTree>
    <p:extLst>
      <p:ext uri="{BB962C8B-B14F-4D97-AF65-F5344CB8AC3E}">
        <p14:creationId xmlns:p14="http://schemas.microsoft.com/office/powerpoint/2010/main" val="142592603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4"/>
          <p:cNvSpPr>
            <a:spLocks noGrp="1"/>
          </p:cNvSpPr>
          <p:nvPr>
            <p:ph type="title"/>
          </p:nvPr>
        </p:nvSpPr>
        <p:spPr/>
        <p:txBody>
          <a:bodyPr/>
          <a:lstStyle/>
          <a:p>
            <a:pPr eaLnBrk="1" hangingPunct="1"/>
            <a:r>
              <a:rPr lang="en-US" dirty="0" smtClean="0"/>
              <a:t>Chronic Pain ICD 10</a:t>
            </a:r>
          </a:p>
        </p:txBody>
      </p:sp>
      <p:sp>
        <p:nvSpPr>
          <p:cNvPr id="52227" name="Content Placeholder 5"/>
          <p:cNvSpPr>
            <a:spLocks noGrp="1"/>
          </p:cNvSpPr>
          <p:nvPr>
            <p:ph idx="1"/>
          </p:nvPr>
        </p:nvSpPr>
        <p:spPr/>
        <p:txBody>
          <a:bodyPr/>
          <a:lstStyle/>
          <a:p>
            <a:pPr eaLnBrk="1" hangingPunct="1"/>
            <a:r>
              <a:rPr lang="en-US" sz="3600" dirty="0" smtClean="0"/>
              <a:t>G89.11, Acute pain due to trauma</a:t>
            </a:r>
          </a:p>
          <a:p>
            <a:pPr eaLnBrk="1" hangingPunct="1"/>
            <a:r>
              <a:rPr lang="en-US" sz="3600" dirty="0" smtClean="0"/>
              <a:t>G89.21, Chronic pain due to trauma</a:t>
            </a:r>
          </a:p>
          <a:p>
            <a:pPr eaLnBrk="1" hangingPunct="1"/>
            <a:r>
              <a:rPr lang="en-US" sz="3600" dirty="0" smtClean="0"/>
              <a:t>G89.4 Chronic pain syndrome (2014 October) </a:t>
            </a:r>
          </a:p>
          <a:p>
            <a:pPr eaLnBrk="1" hangingPunct="1"/>
            <a:endParaRPr lang="en-US" sz="3600"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Chronic Pain is a Public Health Problem</a:t>
            </a:r>
            <a:endParaRPr lang="en-US" dirty="0"/>
          </a:p>
        </p:txBody>
      </p:sp>
      <p:sp>
        <p:nvSpPr>
          <p:cNvPr id="3" name="Content Placeholder 2"/>
          <p:cNvSpPr>
            <a:spLocks noGrp="1"/>
          </p:cNvSpPr>
          <p:nvPr>
            <p:ph sz="half" idx="1"/>
          </p:nvPr>
        </p:nvSpPr>
        <p:spPr/>
        <p:txBody>
          <a:bodyPr>
            <a:noAutofit/>
          </a:bodyPr>
          <a:lstStyle/>
          <a:p>
            <a:r>
              <a:rPr lang="en-US" dirty="0"/>
              <a:t>Poorly assessed, </a:t>
            </a:r>
            <a:r>
              <a:rPr lang="en-US" dirty="0" smtClean="0"/>
              <a:t>unrelieved </a:t>
            </a:r>
            <a:r>
              <a:rPr lang="en-US" dirty="0"/>
              <a:t>chronic pain </a:t>
            </a:r>
            <a:r>
              <a:rPr lang="en-US" dirty="0" smtClean="0"/>
              <a:t>can rob individuals </a:t>
            </a:r>
            <a:r>
              <a:rPr lang="en-US" dirty="0"/>
              <a:t>and family members of a </a:t>
            </a:r>
            <a:r>
              <a:rPr lang="en-US" dirty="0" smtClean="0"/>
              <a:t>high quality of life, and </a:t>
            </a:r>
            <a:r>
              <a:rPr lang="en-US" dirty="0"/>
              <a:t>it profoundly burdens society as a whole. </a:t>
            </a:r>
          </a:p>
          <a:p>
            <a:pPr marL="0" indent="0">
              <a:buNone/>
            </a:pPr>
            <a:endParaRPr lang="en-US" dirty="0"/>
          </a:p>
          <a:p>
            <a:endParaRPr lang="en-US" sz="1200" dirty="0"/>
          </a:p>
          <a:p>
            <a:endParaRPr lang="en-US" sz="1200" dirty="0"/>
          </a:p>
          <a:p>
            <a:r>
              <a:rPr lang="en-US" sz="1200" dirty="0"/>
              <a:t>National Institutes of Health [Internet]. NIH guide: new directions in pain research: I. Bethesda, MD: National Institutes of Health. 1998 Sept 4 [cited on 2009 July 30]. Available from: http://grants.nih.gov/grants/guide/pa-files/PA-98-102.html. </a:t>
            </a:r>
          </a:p>
          <a:p>
            <a:pPr marL="0" indent="0">
              <a:buNone/>
            </a:pPr>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74891" y="1842397"/>
            <a:ext cx="2962586" cy="3815453"/>
          </a:xfrm>
        </p:spPr>
      </p:pic>
    </p:spTree>
    <p:extLst>
      <p:ext uri="{BB962C8B-B14F-4D97-AF65-F5344CB8AC3E}">
        <p14:creationId xmlns:p14="http://schemas.microsoft.com/office/powerpoint/2010/main" val="11296052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smtClean="0"/>
              <a:t>Chronic Pain</a:t>
            </a:r>
          </a:p>
        </p:txBody>
      </p:sp>
      <p:sp>
        <p:nvSpPr>
          <p:cNvPr id="53251" name="Content Placeholder 2"/>
          <p:cNvSpPr>
            <a:spLocks noGrp="1"/>
          </p:cNvSpPr>
          <p:nvPr>
            <p:ph sz="half" idx="1"/>
          </p:nvPr>
        </p:nvSpPr>
        <p:spPr/>
        <p:txBody>
          <a:bodyPr/>
          <a:lstStyle/>
          <a:p>
            <a:pPr eaLnBrk="1" hangingPunct="1"/>
            <a:endParaRPr lang="en-US" smtClean="0"/>
          </a:p>
          <a:p>
            <a:pPr eaLnBrk="1" hangingPunct="1"/>
            <a:endParaRPr lang="en-US" smtClean="0"/>
          </a:p>
          <a:p>
            <a:pPr eaLnBrk="1" hangingPunct="1"/>
            <a:r>
              <a:rPr lang="en-US" smtClean="0"/>
              <a:t>Providers must recognize that acute pain needs prompt treatment as a measure to prevent the chronic illness.</a:t>
            </a:r>
          </a:p>
          <a:p>
            <a:pPr eaLnBrk="1" hangingPunct="1"/>
            <a:endParaRPr lang="en-US" smtClean="0"/>
          </a:p>
          <a:p>
            <a:pPr eaLnBrk="1" hangingPunct="1"/>
            <a:endParaRPr lang="en-US" smtClean="0"/>
          </a:p>
        </p:txBody>
      </p:sp>
      <p:pic>
        <p:nvPicPr>
          <p:cNvPr id="53252" name="Content Placeholder 10" descr="doctor-scratching-his-head.jpg"/>
          <p:cNvPicPr>
            <a:picLocks noGrp="1" noChangeAspect="1"/>
          </p:cNvPicPr>
          <p:nvPr>
            <p:ph sz="half" idx="2"/>
          </p:nvPr>
        </p:nvPicPr>
        <p:blipFill>
          <a:blip r:embed="rId2" cstate="print"/>
          <a:srcRect/>
          <a:stretch>
            <a:fillRect/>
          </a:stretch>
        </p:blipFill>
        <p:spPr>
          <a:xfrm>
            <a:off x="4275138" y="2133600"/>
            <a:ext cx="4826000" cy="3429000"/>
          </a:xfrm>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Future of Chiropractic Medicine</a:t>
            </a:r>
          </a:p>
        </p:txBody>
      </p:sp>
      <p:pic>
        <p:nvPicPr>
          <p:cNvPr id="54275" name="Content Placeholder 4" descr="spinal manipulation.jpg"/>
          <p:cNvPicPr>
            <a:picLocks noGrp="1" noChangeAspect="1"/>
          </p:cNvPicPr>
          <p:nvPr>
            <p:ph sz="half" idx="1"/>
          </p:nvPr>
        </p:nvPicPr>
        <p:blipFill>
          <a:blip r:embed="rId2" cstate="print"/>
          <a:srcRect/>
          <a:stretch>
            <a:fillRect/>
          </a:stretch>
        </p:blipFill>
        <p:spPr>
          <a:xfrm>
            <a:off x="457200" y="2084388"/>
            <a:ext cx="4038600" cy="3557587"/>
          </a:xfrm>
        </p:spPr>
      </p:pic>
      <p:sp>
        <p:nvSpPr>
          <p:cNvPr id="54276" name="Content Placeholder 3"/>
          <p:cNvSpPr>
            <a:spLocks noGrp="1"/>
          </p:cNvSpPr>
          <p:nvPr>
            <p:ph sz="half" idx="2"/>
          </p:nvPr>
        </p:nvSpPr>
        <p:spPr/>
        <p:txBody>
          <a:bodyPr/>
          <a:lstStyle/>
          <a:p>
            <a:endParaRPr lang="en-US" smtClean="0"/>
          </a:p>
          <a:p>
            <a:endParaRPr lang="en-US" smtClean="0"/>
          </a:p>
          <a:p>
            <a:r>
              <a:rPr lang="en-US" smtClean="0"/>
              <a:t>Chiropractic physicians must be integrated as valuable members of the primary care team within coordinated care organizations.</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smtClean="0"/>
              <a:t>Future of Chiropractic Medicine</a:t>
            </a:r>
          </a:p>
        </p:txBody>
      </p:sp>
      <p:pic>
        <p:nvPicPr>
          <p:cNvPr id="54275" name="Content Placeholder 4" descr="spinal manipulation.jpg"/>
          <p:cNvPicPr>
            <a:picLocks noGrp="1" noChangeAspect="1"/>
          </p:cNvPicPr>
          <p:nvPr>
            <p:ph sz="half" idx="1"/>
          </p:nvPr>
        </p:nvPicPr>
        <p:blipFill>
          <a:blip r:embed="rId2" cstate="print"/>
          <a:srcRect/>
          <a:stretch>
            <a:fillRect/>
          </a:stretch>
        </p:blipFill>
        <p:spPr>
          <a:xfrm>
            <a:off x="457200" y="2084388"/>
            <a:ext cx="4038600" cy="3557587"/>
          </a:xfrm>
        </p:spPr>
      </p:pic>
      <p:sp>
        <p:nvSpPr>
          <p:cNvPr id="54276" name="Content Placeholder 3"/>
          <p:cNvSpPr>
            <a:spLocks noGrp="1"/>
          </p:cNvSpPr>
          <p:nvPr>
            <p:ph sz="half" idx="2"/>
          </p:nvPr>
        </p:nvSpPr>
        <p:spPr/>
        <p:txBody>
          <a:bodyPr/>
          <a:lstStyle/>
          <a:p>
            <a:endParaRPr lang="en-US" dirty="0" smtClean="0"/>
          </a:p>
          <a:p>
            <a:r>
              <a:rPr lang="en-US" dirty="0" smtClean="0"/>
              <a:t>Chiropractic residents  must be trained and credentialed as chiropractic specialists capable of treating painful neuromusculoskeletal conditions. </a:t>
            </a:r>
          </a:p>
        </p:txBody>
      </p:sp>
    </p:spTree>
    <p:extLst>
      <p:ext uri="{BB962C8B-B14F-4D97-AF65-F5344CB8AC3E}">
        <p14:creationId xmlns:p14="http://schemas.microsoft.com/office/powerpoint/2010/main" val="259091958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smtClean="0"/>
              <a:t>Are you able and willing to change?</a:t>
            </a:r>
          </a:p>
        </p:txBody>
      </p:sp>
      <p:pic>
        <p:nvPicPr>
          <p:cNvPr id="55299" name="Content Placeholder 4" descr="doctor-scratching-his-head.jpg"/>
          <p:cNvPicPr>
            <a:picLocks noGrp="1" noChangeAspect="1"/>
          </p:cNvPicPr>
          <p:nvPr>
            <p:ph sz="half" idx="1"/>
          </p:nvPr>
        </p:nvPicPr>
        <p:blipFill>
          <a:blip r:embed="rId2" cstate="print"/>
          <a:srcRect/>
          <a:stretch>
            <a:fillRect/>
          </a:stretch>
        </p:blipFill>
        <p:spPr>
          <a:xfrm>
            <a:off x="84138" y="2286000"/>
            <a:ext cx="4487862" cy="3276600"/>
          </a:xfrm>
        </p:spPr>
      </p:pic>
      <p:pic>
        <p:nvPicPr>
          <p:cNvPr id="55300" name="Content Placeholder 5" descr="Am healthcare change hope.jpg"/>
          <p:cNvPicPr>
            <a:picLocks noGrp="1" noChangeAspect="1"/>
          </p:cNvPicPr>
          <p:nvPr>
            <p:ph sz="half" idx="2"/>
          </p:nvPr>
        </p:nvPicPr>
        <p:blipFill>
          <a:blip r:embed="rId3" cstate="print"/>
          <a:srcRect/>
          <a:stretch>
            <a:fillRect/>
          </a:stretch>
        </p:blipFill>
        <p:spPr>
          <a:xfrm>
            <a:off x="4956175" y="2057400"/>
            <a:ext cx="3811588" cy="3276600"/>
          </a:xfr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smtClean="0"/>
              <a:t>Active Learning Task</a:t>
            </a:r>
          </a:p>
        </p:txBody>
      </p:sp>
      <p:sp>
        <p:nvSpPr>
          <p:cNvPr id="39939" name="Content Placeholder 2"/>
          <p:cNvSpPr>
            <a:spLocks noGrp="1"/>
          </p:cNvSpPr>
          <p:nvPr>
            <p:ph idx="1"/>
          </p:nvPr>
        </p:nvSpPr>
        <p:spPr/>
        <p:txBody>
          <a:bodyPr/>
          <a:lstStyle/>
          <a:p>
            <a:pPr eaLnBrk="1" hangingPunct="1"/>
            <a:r>
              <a:rPr lang="en-US" smtClean="0"/>
              <a:t>Form group of four</a:t>
            </a:r>
          </a:p>
          <a:p>
            <a:pPr eaLnBrk="1" hangingPunct="1"/>
            <a:r>
              <a:rPr lang="en-US" smtClean="0"/>
              <a:t>Appoint a spokesperson</a:t>
            </a:r>
          </a:p>
          <a:p>
            <a:pPr eaLnBrk="1" hangingPunct="1"/>
            <a:r>
              <a:rPr lang="en-US" smtClean="0"/>
              <a:t>Determine what is missing with chronic pain care in America (10 minutes)</a:t>
            </a:r>
          </a:p>
          <a:p>
            <a:pPr eaLnBrk="1" hangingPunct="1"/>
            <a:r>
              <a:rPr lang="en-US" smtClean="0"/>
              <a:t>How would your group revolutionize chronic pain care?</a:t>
            </a:r>
          </a:p>
          <a:p>
            <a:pPr eaLnBrk="1" hangingPunct="1"/>
            <a:r>
              <a:rPr lang="en-US" smtClean="0"/>
              <a:t>Present your answers and suggestions.</a:t>
            </a:r>
          </a:p>
        </p:txBody>
      </p:sp>
    </p:spTree>
    <p:extLst>
      <p:ext uri="{BB962C8B-B14F-4D97-AF65-F5344CB8AC3E}">
        <p14:creationId xmlns:p14="http://schemas.microsoft.com/office/powerpoint/2010/main" val="260586401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r>
              <a:rPr lang="en-US" b="1" dirty="0" smtClean="0"/>
              <a:t/>
            </a:r>
            <a:br>
              <a:rPr lang="en-US" b="1" dirty="0" smtClean="0"/>
            </a:br>
            <a:r>
              <a:rPr lang="en-US" b="1" dirty="0" smtClean="0"/>
              <a:t>References</a:t>
            </a:r>
            <a:r>
              <a:rPr lang="en-US" dirty="0"/>
              <a:t/>
            </a:r>
            <a:br>
              <a:rPr lang="en-US" dirty="0"/>
            </a:br>
            <a:endParaRPr lang="en-US" dirty="0"/>
          </a:p>
        </p:txBody>
      </p:sp>
      <p:sp>
        <p:nvSpPr>
          <p:cNvPr id="3" name="Content Placeholder 2"/>
          <p:cNvSpPr>
            <a:spLocks noGrp="1"/>
          </p:cNvSpPr>
          <p:nvPr>
            <p:ph idx="1"/>
          </p:nvPr>
        </p:nvSpPr>
        <p:spPr>
          <a:xfrm>
            <a:off x="457200" y="990600"/>
            <a:ext cx="8229600" cy="5135563"/>
          </a:xfrm>
        </p:spPr>
        <p:txBody>
          <a:bodyPr/>
          <a:lstStyle/>
          <a:p>
            <a:pPr lvl="0"/>
            <a:r>
              <a:rPr lang="en-US" sz="1800" dirty="0" smtClean="0"/>
              <a:t>A </a:t>
            </a:r>
            <a:r>
              <a:rPr lang="en-US" sz="1800" dirty="0"/>
              <a:t>Call to Revolutionize Chronic Pain Care in America: An Opportunity in Health Care Reform. The Mayday Fund. November 4, 2009. Amended March 4, 2010.</a:t>
            </a:r>
          </a:p>
          <a:p>
            <a:pPr lvl="0"/>
            <a:r>
              <a:rPr lang="en-US" sz="1800" dirty="0"/>
              <a:t>Evidence Based Medicine and Best Practices. American Chiropractic Association official policy statement, September 2004.</a:t>
            </a:r>
          </a:p>
          <a:p>
            <a:pPr lvl="0"/>
            <a:r>
              <a:rPr lang="en-US" sz="1800" dirty="0"/>
              <a:t>Lehman JJ.</a:t>
            </a:r>
            <a:r>
              <a:rPr lang="en-US" sz="1800" i="1" dirty="0"/>
              <a:t> </a:t>
            </a:r>
            <a:r>
              <a:rPr lang="en-US" sz="1800" dirty="0"/>
              <a:t>Professionalism and Evidence-Based Health Care. Dynamic Chiropractic – January 15, 2015, Vol. 33, Issue 02.</a:t>
            </a:r>
          </a:p>
          <a:p>
            <a:pPr lvl="0"/>
            <a:r>
              <a:rPr lang="en-US" sz="1800" dirty="0"/>
              <a:t>NEJM Catalyst. What is Patient Centered Care? January 1, 2017. Available from: </a:t>
            </a:r>
            <a:r>
              <a:rPr lang="en-US" sz="1800" dirty="0">
                <a:hlinkClick r:id="rId2"/>
              </a:rPr>
              <a:t>https://catalyst.nejm.org/what-is-patient-centered-care</a:t>
            </a:r>
            <a:r>
              <a:rPr lang="en-US" sz="1800" dirty="0" smtClean="0">
                <a:hlinkClick r:id="rId2"/>
              </a:rPr>
              <a:t>/</a:t>
            </a:r>
            <a:r>
              <a:rPr lang="en-US" sz="1800" dirty="0" smtClean="0"/>
              <a:t>.</a:t>
            </a:r>
          </a:p>
          <a:p>
            <a:r>
              <a:rPr lang="en-US" sz="1800" dirty="0"/>
              <a:t>National Pain Strategy. Available from: </a:t>
            </a:r>
            <a:r>
              <a:rPr lang="en-US" sz="1800" dirty="0">
                <a:hlinkClick r:id="rId3"/>
              </a:rPr>
              <a:t>https://iprcc.nih.gov/sites/default/files/HHSNational_Pain_Strategy_508C.pdf</a:t>
            </a:r>
            <a:r>
              <a:rPr lang="en-US" sz="1800" dirty="0" smtClean="0"/>
              <a:t>. </a:t>
            </a:r>
          </a:p>
          <a:p>
            <a:r>
              <a:rPr lang="en-US" sz="1800" dirty="0" smtClean="0"/>
              <a:t>McKibbon </a:t>
            </a:r>
            <a:r>
              <a:rPr lang="en-US" sz="1800" dirty="0"/>
              <a:t>KA. Evidence-based practice. </a:t>
            </a:r>
            <a:r>
              <a:rPr lang="en-US" sz="1800" i="1" dirty="0"/>
              <a:t>Bull Med Libr Assoc. 1998</a:t>
            </a:r>
          </a:p>
          <a:p>
            <a:pPr eaLnBrk="1" fontAlgn="auto" hangingPunct="1">
              <a:spcAft>
                <a:spcPts val="0"/>
              </a:spcAft>
              <a:buNone/>
              <a:defRPr/>
            </a:pPr>
            <a:r>
              <a:rPr lang="en-US" sz="1800" dirty="0"/>
              <a:t>	Jul; 86(3):396-401</a:t>
            </a:r>
            <a:r>
              <a:rPr lang="en-US" sz="1800" dirty="0" smtClean="0"/>
              <a:t>.</a:t>
            </a:r>
            <a:r>
              <a:rPr lang="en-US" sz="1800" dirty="0"/>
              <a:t> </a:t>
            </a:r>
            <a:endParaRPr lang="en-US" sz="1800" dirty="0" smtClean="0"/>
          </a:p>
          <a:p>
            <a:pPr eaLnBrk="1" fontAlgn="auto" hangingPunct="1">
              <a:spcAft>
                <a:spcPts val="0"/>
              </a:spcAft>
              <a:defRPr/>
            </a:pPr>
            <a:r>
              <a:rPr lang="en-US" sz="1800" dirty="0" smtClean="0"/>
              <a:t>Sackett </a:t>
            </a:r>
            <a:r>
              <a:rPr lang="en-US" sz="1800" dirty="0"/>
              <a:t>DL, Rosenberg WMC, Gray JAM, Haynes RB, Richardson</a:t>
            </a:r>
          </a:p>
          <a:p>
            <a:pPr eaLnBrk="1" fontAlgn="auto" hangingPunct="1">
              <a:spcAft>
                <a:spcPts val="0"/>
              </a:spcAft>
              <a:buNone/>
              <a:defRPr/>
            </a:pPr>
            <a:r>
              <a:rPr lang="en-US" sz="1800" dirty="0"/>
              <a:t>	WS. 1996. Evidence based medicine: what it is and what it isn’t.</a:t>
            </a:r>
          </a:p>
          <a:p>
            <a:pPr eaLnBrk="1" fontAlgn="auto" hangingPunct="1">
              <a:spcAft>
                <a:spcPts val="0"/>
              </a:spcAft>
              <a:buNone/>
              <a:defRPr/>
            </a:pPr>
            <a:r>
              <a:rPr lang="en-US" sz="1800" i="1" dirty="0"/>
              <a:t>	BMJ 312: 71–2 [3</a:t>
            </a:r>
            <a:r>
              <a:rPr lang="en-US" sz="1800" i="1" dirty="0" smtClean="0"/>
              <a:t>]. </a:t>
            </a:r>
          </a:p>
          <a:p>
            <a:pPr eaLnBrk="1" fontAlgn="auto" hangingPunct="1">
              <a:spcAft>
                <a:spcPts val="0"/>
              </a:spcAft>
              <a:defRPr/>
            </a:pPr>
            <a:r>
              <a:rPr lang="en-US" sz="1800" dirty="0" smtClean="0"/>
              <a:t>Health</a:t>
            </a:r>
            <a:r>
              <a:rPr lang="en-US" sz="1800" dirty="0"/>
              <a:t>, United States, 2006. Available from: http://www.cdc.gov/nchs/data/hus/hus06.pdf.</a:t>
            </a:r>
          </a:p>
          <a:p>
            <a:pPr eaLnBrk="1" fontAlgn="auto" hangingPunct="1">
              <a:spcAft>
                <a:spcPts val="0"/>
              </a:spcAft>
              <a:buNone/>
              <a:defRPr/>
            </a:pPr>
            <a:endParaRPr lang="en-US" sz="1800" dirty="0"/>
          </a:p>
          <a:p>
            <a:pPr eaLnBrk="1" fontAlgn="auto" hangingPunct="1">
              <a:spcAft>
                <a:spcPts val="0"/>
              </a:spcAft>
              <a:buFont typeface="Arial" pitchFamily="34" charset="0"/>
              <a:buNone/>
              <a:defRPr/>
            </a:pPr>
            <a:endParaRPr lang="en-US" sz="2000" dirty="0"/>
          </a:p>
          <a:p>
            <a:endParaRPr lang="en-US" sz="2000" dirty="0"/>
          </a:p>
          <a:p>
            <a:pPr lvl="0"/>
            <a:endParaRPr lang="en-US" sz="2000" dirty="0"/>
          </a:p>
        </p:txBody>
      </p:sp>
    </p:spTree>
    <p:extLst>
      <p:ext uri="{BB962C8B-B14F-4D97-AF65-F5344CB8AC3E}">
        <p14:creationId xmlns:p14="http://schemas.microsoft.com/office/powerpoint/2010/main" val="28591230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r>
              <a:rPr lang="en-US" dirty="0" smtClean="0"/>
              <a:t>References</a:t>
            </a:r>
            <a:endParaRPr lang="en-US" dirty="0"/>
          </a:p>
        </p:txBody>
      </p:sp>
      <p:sp>
        <p:nvSpPr>
          <p:cNvPr id="3" name="Content Placeholder 2"/>
          <p:cNvSpPr>
            <a:spLocks noGrp="1"/>
          </p:cNvSpPr>
          <p:nvPr>
            <p:ph idx="1"/>
          </p:nvPr>
        </p:nvSpPr>
        <p:spPr>
          <a:xfrm>
            <a:off x="457200" y="990600"/>
            <a:ext cx="8229600" cy="5135563"/>
          </a:xfrm>
        </p:spPr>
        <p:txBody>
          <a:bodyPr/>
          <a:lstStyle/>
          <a:p>
            <a:r>
              <a:rPr lang="en-US" sz="1800" dirty="0"/>
              <a:t>New Directions in Pain Research. NIH. Available from: </a:t>
            </a:r>
            <a:r>
              <a:rPr lang="en-US" sz="1800" dirty="0">
                <a:hlinkClick r:id="rId2"/>
              </a:rPr>
              <a:t>http://grants.nih.gov/grants/guide/pa-files/PA-98-102.html</a:t>
            </a:r>
            <a:r>
              <a:rPr lang="en-US" sz="1800" dirty="0"/>
              <a:t>.  </a:t>
            </a:r>
          </a:p>
          <a:p>
            <a:r>
              <a:rPr lang="en-US" sz="1800" dirty="0" smtClean="0"/>
              <a:t>American </a:t>
            </a:r>
            <a:r>
              <a:rPr lang="en-US" sz="1800" dirty="0"/>
              <a:t>Academy of Pain Medicine [Internet]. Glenview, IL: AAPM; Accessed 2009 Sept 28. Available from: http://www.painmed.org/patient/facts.html </a:t>
            </a:r>
          </a:p>
          <a:p>
            <a:r>
              <a:rPr lang="en-US" sz="1800" dirty="0" err="1" smtClean="0"/>
              <a:t>Dahlhamer</a:t>
            </a:r>
            <a:r>
              <a:rPr lang="en-US" sz="1800" dirty="0" smtClean="0"/>
              <a:t> </a:t>
            </a:r>
            <a:r>
              <a:rPr lang="en-US" sz="1800" dirty="0"/>
              <a:t>J, Lucas J, </a:t>
            </a:r>
            <a:r>
              <a:rPr lang="en-US" sz="1800" dirty="0" err="1"/>
              <a:t>Zelaya</a:t>
            </a:r>
            <a:r>
              <a:rPr lang="en-US" sz="1800" dirty="0"/>
              <a:t>, C, et al. Prevalence of Chronic Pain and High-Impact Chronic Pain Among Adults — United States, 2016. MMWR </a:t>
            </a:r>
            <a:r>
              <a:rPr lang="en-US" sz="1800" dirty="0" err="1"/>
              <a:t>Morb</a:t>
            </a:r>
            <a:r>
              <a:rPr lang="en-US" sz="1800" dirty="0"/>
              <a:t> Mortal </a:t>
            </a:r>
            <a:r>
              <a:rPr lang="en-US" sz="1800" dirty="0" err="1"/>
              <a:t>Wkly</a:t>
            </a:r>
            <a:r>
              <a:rPr lang="en-US" sz="1800" dirty="0"/>
              <a:t> Rep 2018;67:1001–1006. DOI: </a:t>
            </a:r>
            <a:r>
              <a:rPr lang="en-US" sz="1800" dirty="0">
                <a:hlinkClick r:id="rId3"/>
              </a:rPr>
              <a:t>http://dx.doi.org/10.15585/mmwr.mm6736a2</a:t>
            </a:r>
            <a:r>
              <a:rPr lang="en-US" sz="1800" dirty="0"/>
              <a:t> </a:t>
            </a:r>
          </a:p>
          <a:p>
            <a:pPr lvl="0"/>
            <a:r>
              <a:rPr lang="en-US" sz="1800" dirty="0" smtClean="0"/>
              <a:t>Pitcher </a:t>
            </a:r>
            <a:r>
              <a:rPr lang="en-US" sz="1800" dirty="0"/>
              <a:t>MH, Von Korff M, Bushnell MC, Porter L. </a:t>
            </a:r>
            <a:r>
              <a:rPr lang="en-US" sz="1800" u="sng" dirty="0">
                <a:hlinkClick r:id="rId4"/>
              </a:rPr>
              <a:t>Prevalence and profile of high impact chronic pain in the United States</a:t>
            </a:r>
            <a:r>
              <a:rPr lang="en-US" sz="1800" dirty="0">
                <a:hlinkClick r:id="rId4"/>
              </a:rPr>
              <a:t> (link is external)</a:t>
            </a:r>
            <a:r>
              <a:rPr lang="en-US" sz="1800" dirty="0"/>
              <a:t>. </a:t>
            </a:r>
            <a:r>
              <a:rPr lang="en-US" sz="1800" i="1" dirty="0"/>
              <a:t>Journal of Pain</a:t>
            </a:r>
            <a:r>
              <a:rPr lang="en-US" sz="1800" dirty="0"/>
              <a:t>. August 8, 2018.</a:t>
            </a:r>
          </a:p>
          <a:p>
            <a:pPr lvl="0"/>
            <a:r>
              <a:rPr lang="en-US" sz="1800" dirty="0"/>
              <a:t>Section 2706 of the Affordable Care Act: “Non-Discrimination in Health Care” Integrative Health Consortium Policy. Available from: http://www.ihpc.org/section-2706/.</a:t>
            </a:r>
          </a:p>
          <a:p>
            <a:pPr lvl="0"/>
            <a:r>
              <a:rPr lang="en-US" sz="1800" dirty="0"/>
              <a:t>Pasternak DP, Lehman JJ, Smith HL, Piland NF. </a:t>
            </a:r>
            <a:r>
              <a:rPr lang="en-US" sz="1800" dirty="0">
                <a:hlinkClick r:id="rId5"/>
              </a:rPr>
              <a:t>Can medicine and chiropractic practice side-by-side? Implications for healthcare delivery.</a:t>
            </a:r>
            <a:r>
              <a:rPr lang="en-US" sz="1800" dirty="0"/>
              <a:t> </a:t>
            </a:r>
            <a:r>
              <a:rPr lang="en-US" sz="1800" i="1" dirty="0" err="1"/>
              <a:t>Hosp</a:t>
            </a:r>
            <a:r>
              <a:rPr lang="en-US" sz="1800" i="1" dirty="0"/>
              <a:t> Top</a:t>
            </a:r>
            <a:r>
              <a:rPr lang="en-US" sz="1800" dirty="0"/>
              <a:t> 1999;77: 8-17</a:t>
            </a:r>
            <a:r>
              <a:rPr lang="en-US" sz="1800" dirty="0" smtClean="0"/>
              <a:t>.</a:t>
            </a:r>
          </a:p>
          <a:p>
            <a:r>
              <a:rPr lang="en-US" sz="1800" dirty="0"/>
              <a:t>National Institutes of Health [Internet]. NIH guide: new directions in pain research: I. Bethesda, MD: National Institutes of Health. 1998 Sept 4 [cited on 2009 July 30]. Available from: http://grants.nih.gov/grants/guide/pa-files/PA-98-102.html. </a:t>
            </a:r>
          </a:p>
          <a:p>
            <a:pPr lvl="0"/>
            <a:endParaRPr lang="en-US" sz="1800" dirty="0"/>
          </a:p>
          <a:p>
            <a:endParaRPr lang="en-US" sz="2400" dirty="0"/>
          </a:p>
          <a:p>
            <a:endParaRPr lang="en-US" sz="2400" dirty="0"/>
          </a:p>
        </p:txBody>
      </p:sp>
    </p:spTree>
    <p:extLst>
      <p:ext uri="{BB962C8B-B14F-4D97-AF65-F5344CB8AC3E}">
        <p14:creationId xmlns:p14="http://schemas.microsoft.com/office/powerpoint/2010/main" val="2368422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smtClean="0"/>
              <a:t>Federally Qualified Health Center</a:t>
            </a:r>
          </a:p>
        </p:txBody>
      </p:sp>
      <p:sp>
        <p:nvSpPr>
          <p:cNvPr id="7171" name="Content Placeholder 2"/>
          <p:cNvSpPr>
            <a:spLocks noGrp="1"/>
          </p:cNvSpPr>
          <p:nvPr>
            <p:ph idx="1"/>
          </p:nvPr>
        </p:nvSpPr>
        <p:spPr/>
        <p:txBody>
          <a:bodyPr/>
          <a:lstStyle/>
          <a:p>
            <a:endParaRPr lang="en-US" smtClean="0"/>
          </a:p>
          <a:p>
            <a:r>
              <a:rPr lang="en-US" smtClean="0"/>
              <a:t>Health Resources and Services Association (HRSA) -supported health centers provide comprehensive, culturally competent, quality primary health care services to medically underserved communities and vulnerable populations.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Thank-You.jpg"/>
          <p:cNvPicPr>
            <a:picLocks noChangeAspect="1"/>
          </p:cNvPicPr>
          <p:nvPr/>
        </p:nvPicPr>
        <p:blipFill>
          <a:blip r:embed="rId2" cstate="print"/>
          <a:srcRect/>
          <a:stretch>
            <a:fillRect/>
          </a:stretch>
        </p:blipFill>
        <p:spPr bwMode="auto">
          <a:xfrm>
            <a:off x="1304925" y="942975"/>
            <a:ext cx="6534150" cy="4972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smtClean="0"/>
              <a:t>Patient-Centered Medical Home</a:t>
            </a:r>
          </a:p>
        </p:txBody>
      </p:sp>
      <p:sp>
        <p:nvSpPr>
          <p:cNvPr id="8195" name="Content Placeholder 2"/>
          <p:cNvSpPr>
            <a:spLocks noGrp="1"/>
          </p:cNvSpPr>
          <p:nvPr>
            <p:ph idx="1"/>
          </p:nvPr>
        </p:nvSpPr>
        <p:spPr/>
        <p:txBody>
          <a:bodyPr/>
          <a:lstStyle/>
          <a:p>
            <a:endParaRPr lang="en-US" smtClean="0"/>
          </a:p>
          <a:p>
            <a:r>
              <a:rPr lang="en-US" smtClean="0"/>
              <a:t>The medical home is best described as a model or philosophy of primary care that is patient-centered, comprehensive, team-based, coordinated, accessible, and focused on quality and safety.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4"/>
          <p:cNvSpPr>
            <a:spLocks noGrp="1"/>
          </p:cNvSpPr>
          <p:nvPr>
            <p:ph type="title"/>
          </p:nvPr>
        </p:nvSpPr>
        <p:spPr/>
        <p:txBody>
          <a:bodyPr/>
          <a:lstStyle/>
          <a:p>
            <a:r>
              <a:rPr lang="en-US" smtClean="0"/>
              <a:t>Patient-Centered Medical Home</a:t>
            </a:r>
          </a:p>
        </p:txBody>
      </p:sp>
      <p:sp>
        <p:nvSpPr>
          <p:cNvPr id="9219" name="Content Placeholder 5"/>
          <p:cNvSpPr>
            <a:spLocks noGrp="1"/>
          </p:cNvSpPr>
          <p:nvPr>
            <p:ph idx="1"/>
          </p:nvPr>
        </p:nvSpPr>
        <p:spPr/>
        <p:txBody>
          <a:bodyPr/>
          <a:lstStyle/>
          <a:p>
            <a:endParaRPr lang="en-US" smtClean="0"/>
          </a:p>
          <a:p>
            <a:r>
              <a:rPr lang="en-US" smtClean="0"/>
              <a:t>… is not a final destination instead, it is a model for achieving primary care excellence so that care is received in the right place, at the right time, and in the manner that best suits a patient's needs.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7"/>
          <p:cNvSpPr>
            <a:spLocks noGrp="1"/>
          </p:cNvSpPr>
          <p:nvPr>
            <p:ph type="title"/>
          </p:nvPr>
        </p:nvSpPr>
        <p:spPr/>
        <p:txBody>
          <a:bodyPr/>
          <a:lstStyle/>
          <a:p>
            <a:r>
              <a:rPr lang="en-US" smtClean="0"/>
              <a:t>Chiropractic Integration</a:t>
            </a:r>
          </a:p>
        </p:txBody>
      </p:sp>
      <p:sp>
        <p:nvSpPr>
          <p:cNvPr id="10243" name="Content Placeholder 5"/>
          <p:cNvSpPr>
            <a:spLocks noGrp="1"/>
          </p:cNvSpPr>
          <p:nvPr>
            <p:ph idx="1"/>
          </p:nvPr>
        </p:nvSpPr>
        <p:spPr/>
        <p:txBody>
          <a:bodyPr/>
          <a:lstStyle/>
          <a:p>
            <a:r>
              <a:rPr lang="en-US" dirty="0" smtClean="0"/>
              <a:t>CHCI provides chiropractic services, chiropractic student rotations at nine primary care sites and the first chiropractic orthopedic residency with a subspecialty in neuromusculoskeletal medicine.  </a:t>
            </a:r>
          </a:p>
          <a:p>
            <a:r>
              <a:rPr lang="en-US" dirty="0" smtClean="0"/>
              <a:t>This program was made possible by the Affordable Care Act, Section 2706, a non-discrimination statement.</a:t>
            </a:r>
          </a:p>
          <a:p>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BECD49375B1EF4595766E0467A414AA" ma:contentTypeVersion="16" ma:contentTypeDescription="Create a new document." ma:contentTypeScope="" ma:versionID="1585da671775e79fddb9ab74937b49b3">
  <xsd:schema xmlns:xsd="http://www.w3.org/2001/XMLSchema" xmlns:xs="http://www.w3.org/2001/XMLSchema" xmlns:p="http://schemas.microsoft.com/office/2006/metadata/properties" xmlns:ns2="7e524f83-16ce-453d-b56a-70f53a93b8a0" xmlns:ns3="3aa7d2bc-3a4c-4344-b1d0-55f3144457aa" targetNamespace="http://schemas.microsoft.com/office/2006/metadata/properties" ma:root="true" ma:fieldsID="1afd24e980bdf68d1e249a114fc760bb" ns2:_="" ns3:_="">
    <xsd:import namespace="7e524f83-16ce-453d-b56a-70f53a93b8a0"/>
    <xsd:import namespace="3aa7d2bc-3a4c-4344-b1d0-55f3144457a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TaxCatchAll" minOccurs="0"/>
                <xsd:element ref="ns2:lcf76f155ced4ddcb4097134ff3c332f"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524f83-16ce-453d-b56a-70f53a93b8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ternalName="MediaServiceLocation"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18618eac-38f4-4b6c-91cd-f4933afba5f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a7d2bc-3a4c-4344-b1d0-55f3144457a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5a7770d6-4dcd-4ec0-945c-60ff8f674e95}" ma:internalName="TaxCatchAll" ma:showField="CatchAllData" ma:web="3aa7d2bc-3a4c-4344-b1d0-55f3144457a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364791-53A2-4572-9932-4DD49F064CAA}"/>
</file>

<file path=customXml/itemProps2.xml><?xml version="1.0" encoding="utf-8"?>
<ds:datastoreItem xmlns:ds="http://schemas.openxmlformats.org/officeDocument/2006/customXml" ds:itemID="{FD08F3AF-3133-4A22-8E1A-4A36569C4AEF}"/>
</file>

<file path=docProps/app.xml><?xml version="1.0" encoding="utf-8"?>
<Properties xmlns="http://schemas.openxmlformats.org/officeDocument/2006/extended-properties" xmlns:vt="http://schemas.openxmlformats.org/officeDocument/2006/docPropsVTypes">
  <TotalTime>1429</TotalTime>
  <Words>2029</Words>
  <Application>Microsoft Office PowerPoint</Application>
  <PresentationFormat>On-screen Show (4:3)</PresentationFormat>
  <Paragraphs>217</Paragraphs>
  <Slides>60</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60</vt:i4>
      </vt:variant>
    </vt:vector>
  </HeadingPairs>
  <TitlesOfParts>
    <vt:vector size="63" baseType="lpstr">
      <vt:lpstr>Arial</vt:lpstr>
      <vt:lpstr>Calibri</vt:lpstr>
      <vt:lpstr>Office Theme</vt:lpstr>
      <vt:lpstr>Evidence-Based Chiropractic Practice within a Community Health Center </vt:lpstr>
      <vt:lpstr>PowerPoint Presentation</vt:lpstr>
      <vt:lpstr>Health Care Reform</vt:lpstr>
      <vt:lpstr>PowerPoint Presentation</vt:lpstr>
      <vt:lpstr>Community Health Center, Inc. (CHCI)</vt:lpstr>
      <vt:lpstr>Federally Qualified Health Center</vt:lpstr>
      <vt:lpstr>Patient-Centered Medical Home</vt:lpstr>
      <vt:lpstr>Patient-Centered Medical Home</vt:lpstr>
      <vt:lpstr>Chiropractic Integration</vt:lpstr>
      <vt:lpstr>Integration</vt:lpstr>
      <vt:lpstr>Integration</vt:lpstr>
      <vt:lpstr>Integration</vt:lpstr>
      <vt:lpstr>Integration</vt:lpstr>
      <vt:lpstr>PowerPoint Presentation</vt:lpstr>
      <vt:lpstr>PowerPoint Presentation</vt:lpstr>
      <vt:lpstr>Chiropractic Integration Outcomes</vt:lpstr>
      <vt:lpstr>Economic Credentialing</vt:lpstr>
      <vt:lpstr>PowerPoint Presentation</vt:lpstr>
      <vt:lpstr>Evidence-Based Practice</vt:lpstr>
      <vt:lpstr>PowerPoint Presentation</vt:lpstr>
      <vt:lpstr>Evidence-Based Medicine</vt:lpstr>
      <vt:lpstr>Should Chiropractors Practice Evidence-Based Medicine?</vt:lpstr>
      <vt:lpstr>Why Chiropractors Should Practice Evidence-Based Medicine</vt:lpstr>
      <vt:lpstr>PowerPoint Presentation</vt:lpstr>
      <vt:lpstr>National Prevention Strategy</vt:lpstr>
      <vt:lpstr>National Prevention Strategy</vt:lpstr>
      <vt:lpstr>National Prevention Strategy</vt:lpstr>
      <vt:lpstr>How Can Chiropractors Integrate a Coordinated Primary Care System?</vt:lpstr>
      <vt:lpstr>Lovelace Health System Experience</vt:lpstr>
      <vt:lpstr>PowerPoint Presentation</vt:lpstr>
      <vt:lpstr>PowerPoint Presentation</vt:lpstr>
      <vt:lpstr>Chronic Pain Treatment</vt:lpstr>
      <vt:lpstr>Coordination of Chronic Pain Care</vt:lpstr>
      <vt:lpstr>Chronic Pain Care</vt:lpstr>
      <vt:lpstr>Chronic Pain Care</vt:lpstr>
      <vt:lpstr>Chronic Pain Care</vt:lpstr>
      <vt:lpstr>PowerPoint Presentation</vt:lpstr>
      <vt:lpstr>Identification of Painful Tissue is Missing</vt:lpstr>
      <vt:lpstr>Chiropractic Care is Missing…</vt:lpstr>
      <vt:lpstr>Coordinated Care is Missing</vt:lpstr>
      <vt:lpstr>Chronic Pain</vt:lpstr>
      <vt:lpstr>Chronic Pain</vt:lpstr>
      <vt:lpstr>Chronic Pain</vt:lpstr>
      <vt:lpstr>Chronic Pain</vt:lpstr>
      <vt:lpstr>Chronic Pain</vt:lpstr>
      <vt:lpstr>Chronic Pain</vt:lpstr>
      <vt:lpstr>Chronic Pain</vt:lpstr>
      <vt:lpstr>Chronic Pain</vt:lpstr>
      <vt:lpstr>National Pain Strategy</vt:lpstr>
      <vt:lpstr>Chronic Pain and High Impact Chronic Pain</vt:lpstr>
      <vt:lpstr>Chronic Pain ICD 10</vt:lpstr>
      <vt:lpstr>Chronic Pain is a Public Health Problem</vt:lpstr>
      <vt:lpstr>Chronic Pain</vt:lpstr>
      <vt:lpstr>Future of Chiropractic Medicine</vt:lpstr>
      <vt:lpstr>Future of Chiropractic Medicine</vt:lpstr>
      <vt:lpstr>Are you able and willing to change?</vt:lpstr>
      <vt:lpstr>Active Learning Task</vt:lpstr>
      <vt:lpstr> References </vt:lpstr>
      <vt:lpstr>References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Evidence-Based Chiropractic Practice within a Community Health Center</dc:title>
  <dc:creator>James Lehman DC</dc:creator>
  <cp:lastModifiedBy>Eileen Herlihy-Santiago</cp:lastModifiedBy>
  <cp:revision>31</cp:revision>
  <dcterms:created xsi:type="dcterms:W3CDTF">2014-09-26T20:35:55Z</dcterms:created>
  <dcterms:modified xsi:type="dcterms:W3CDTF">2018-11-26T18:52:47Z</dcterms:modified>
</cp:coreProperties>
</file>