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7.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91" r:id="rId3"/>
    <p:sldId id="305" r:id="rId4"/>
    <p:sldId id="309" r:id="rId5"/>
    <p:sldId id="308" r:id="rId6"/>
    <p:sldId id="298" r:id="rId7"/>
    <p:sldId id="311" r:id="rId8"/>
    <p:sldId id="270" r:id="rId9"/>
    <p:sldId id="269" r:id="rId10"/>
    <p:sldId id="257" r:id="rId11"/>
    <p:sldId id="258" r:id="rId12"/>
    <p:sldId id="271" r:id="rId13"/>
    <p:sldId id="273" r:id="rId14"/>
    <p:sldId id="312" r:id="rId15"/>
    <p:sldId id="313" r:id="rId16"/>
    <p:sldId id="293" r:id="rId17"/>
    <p:sldId id="292" r:id="rId18"/>
    <p:sldId id="276" r:id="rId19"/>
    <p:sldId id="274" r:id="rId20"/>
    <p:sldId id="275" r:id="rId21"/>
    <p:sldId id="307" r:id="rId22"/>
    <p:sldId id="306" r:id="rId23"/>
    <p:sldId id="259" r:id="rId24"/>
    <p:sldId id="260" r:id="rId25"/>
    <p:sldId id="261" r:id="rId26"/>
    <p:sldId id="262" r:id="rId27"/>
    <p:sldId id="263" r:id="rId28"/>
    <p:sldId id="268" r:id="rId29"/>
    <p:sldId id="264" r:id="rId30"/>
    <p:sldId id="267" r:id="rId31"/>
    <p:sldId id="265" r:id="rId32"/>
    <p:sldId id="266" r:id="rId33"/>
    <p:sldId id="314" r:id="rId34"/>
    <p:sldId id="277" r:id="rId35"/>
    <p:sldId id="300" r:id="rId36"/>
    <p:sldId id="301" r:id="rId37"/>
    <p:sldId id="278" r:id="rId38"/>
    <p:sldId id="294" r:id="rId39"/>
    <p:sldId id="295" r:id="rId40"/>
    <p:sldId id="279" r:id="rId41"/>
    <p:sldId id="282" r:id="rId42"/>
    <p:sldId id="284" r:id="rId43"/>
    <p:sldId id="285" r:id="rId44"/>
    <p:sldId id="286" r:id="rId45"/>
    <p:sldId id="287" r:id="rId46"/>
    <p:sldId id="288" r:id="rId47"/>
    <p:sldId id="315" r:id="rId48"/>
    <p:sldId id="316" r:id="rId49"/>
    <p:sldId id="297" r:id="rId50"/>
    <p:sldId id="299" r:id="rId51"/>
    <p:sldId id="289" r:id="rId52"/>
    <p:sldId id="31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6380" autoAdjust="0"/>
  </p:normalViewPr>
  <p:slideViewPr>
    <p:cSldViewPr>
      <p:cViewPr varScale="1">
        <p:scale>
          <a:sx n="115" d="100"/>
          <a:sy n="115" d="100"/>
        </p:scale>
        <p:origin x="1242" y="108"/>
      </p:cViewPr>
      <p:guideLst>
        <p:guide orient="horz" pos="2160"/>
        <p:guide pos="2880"/>
      </p:guideLst>
    </p:cSldViewPr>
  </p:slideViewPr>
  <p:outlineViewPr>
    <p:cViewPr>
      <p:scale>
        <a:sx n="33" d="100"/>
        <a:sy n="33" d="100"/>
      </p:scale>
      <p:origin x="0" y="54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3B1A3-32F3-44D6-9D35-9C660E31C7B9}" type="datetimeFigureOut">
              <a:rPr lang="en-US" smtClean="0"/>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23938-F289-41E4-B8AA-90EFCB0CF910}" type="slidenum">
              <a:rPr lang="en-US" smtClean="0"/>
              <a:pPr/>
              <a:t>‹#›</a:t>
            </a:fld>
            <a:endParaRPr lang="en-US"/>
          </a:p>
        </p:txBody>
      </p:sp>
    </p:spTree>
    <p:extLst>
      <p:ext uri="{BB962C8B-B14F-4D97-AF65-F5344CB8AC3E}">
        <p14:creationId xmlns:p14="http://schemas.microsoft.com/office/powerpoint/2010/main" val="103661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3CCF1E-50EE-43AF-9D34-10D1B6EEF1AB}"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49495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24C0DC-4642-4E7D-9245-3FC336378BC9}" type="slidenum">
              <a:rPr lang="en-US"/>
              <a:pPr fontAlgn="base">
                <a:spcBef>
                  <a:spcPct val="0"/>
                </a:spcBef>
                <a:spcAft>
                  <a:spcPct val="0"/>
                </a:spcAft>
              </a:pPr>
              <a:t>50</a:t>
            </a:fld>
            <a:endParaRPr lang="en-US"/>
          </a:p>
        </p:txBody>
      </p:sp>
    </p:spTree>
    <p:extLst>
      <p:ext uri="{BB962C8B-B14F-4D97-AF65-F5344CB8AC3E}">
        <p14:creationId xmlns:p14="http://schemas.microsoft.com/office/powerpoint/2010/main" val="277670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23938-F289-41E4-B8AA-90EFCB0CF910}" type="slidenum">
              <a:rPr lang="en-US" smtClean="0"/>
              <a:pPr/>
              <a:t>52</a:t>
            </a:fld>
            <a:endParaRPr lang="en-US"/>
          </a:p>
        </p:txBody>
      </p:sp>
    </p:spTree>
    <p:extLst>
      <p:ext uri="{BB962C8B-B14F-4D97-AF65-F5344CB8AC3E}">
        <p14:creationId xmlns:p14="http://schemas.microsoft.com/office/powerpoint/2010/main" val="406907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514600"/>
            <a:ext cx="4038600" cy="3611563"/>
          </a:xfrm>
        </p:spPr>
        <p:txBody>
          <a:bodyPr rtlCol="0">
            <a:normAutofit/>
          </a:bodyPr>
          <a:lstStyle/>
          <a:p>
            <a:pPr lvl="0"/>
            <a:r>
              <a:rPr lang="en-US" noProof="0" smtClean="0"/>
              <a:t>Click icon to add clip art</a:t>
            </a:r>
          </a:p>
        </p:txBody>
      </p:sp>
      <p:sp>
        <p:nvSpPr>
          <p:cNvPr id="4" name="Text Placeholder 3"/>
          <p:cNvSpPr>
            <a:spLocks noGrp="1"/>
          </p:cNvSpPr>
          <p:nvPr>
            <p:ph type="body" sz="half" idx="2"/>
          </p:nvPr>
        </p:nvSpPr>
        <p:spPr>
          <a:xfrm>
            <a:off x="4648200" y="2514600"/>
            <a:ext cx="4038600" cy="3611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a:defRPr/>
            </a:lvl1pPr>
          </a:lstStyle>
          <a:p>
            <a:pPr>
              <a:defRPr/>
            </a:pPr>
            <a:fld id="{00544ECE-8C08-473F-8278-FFF2BE198885}" type="datetimeFigureOut">
              <a:rPr lang="en-US"/>
              <a:pPr>
                <a:defRPr/>
              </a:pPr>
              <a:t>1/15/2019</a:t>
            </a:fld>
            <a:endParaRPr lang="en-US"/>
          </a:p>
        </p:txBody>
      </p:sp>
      <p:sp>
        <p:nvSpPr>
          <p:cNvPr id="6" name="Rectangle 3"/>
          <p:cNvSpPr>
            <a:spLocks noGrp="1" noChangeArrowheads="1"/>
          </p:cNvSpPr>
          <p:nvPr>
            <p:ph type="sldNum" sz="quarter" idx="11"/>
          </p:nvPr>
        </p:nvSpPr>
        <p:spPr/>
        <p:txBody>
          <a:bodyPr/>
          <a:lstStyle>
            <a:lvl1pPr>
              <a:defRPr/>
            </a:lvl1pPr>
          </a:lstStyle>
          <a:p>
            <a:pPr>
              <a:defRPr/>
            </a:pPr>
            <a:fld id="{237D1818-6621-4568-8A8F-32830E4375CE}"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E9B21-C4D4-4D14-8EF2-EA47D71C4EF4}"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FE9B21-C4D4-4D14-8EF2-EA47D71C4EF4}"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FE9B21-C4D4-4D14-8EF2-EA47D71C4EF4}"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FE9B21-C4D4-4D14-8EF2-EA47D71C4EF4}"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FE9B21-C4D4-4D14-8EF2-EA47D71C4EF4}"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E9B21-C4D4-4D14-8EF2-EA47D71C4EF4}"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E9B21-C4D4-4D14-8EF2-EA47D71C4EF4}"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FE9B21-C4D4-4D14-8EF2-EA47D71C4EF4}"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286D7-93D2-4249-B5A7-CA82400A52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E9B21-C4D4-4D14-8EF2-EA47D71C4EF4}" type="datetimeFigureOut">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286D7-93D2-4249-B5A7-CA82400A52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scinapse.io/journals/18040125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Statin Myopathy: </a:t>
            </a:r>
            <a:br>
              <a:rPr lang="en-US" sz="4000" dirty="0" smtClean="0"/>
            </a:br>
            <a:r>
              <a:rPr lang="en-US" sz="4000" dirty="0" smtClean="0"/>
              <a:t>A common cause of chronic pain</a:t>
            </a:r>
            <a:endParaRPr lang="en-US" sz="4000" dirty="0"/>
          </a:p>
        </p:txBody>
      </p:sp>
      <p:sp>
        <p:nvSpPr>
          <p:cNvPr id="3" name="Subtitle 2"/>
          <p:cNvSpPr>
            <a:spLocks noGrp="1"/>
          </p:cNvSpPr>
          <p:nvPr>
            <p:ph type="subTitle" idx="1"/>
          </p:nvPr>
        </p:nvSpPr>
        <p:spPr/>
        <p:txBody>
          <a:bodyPr>
            <a:normAutofit fontScale="55000" lnSpcReduction="20000"/>
          </a:bodyPr>
          <a:lstStyle/>
          <a:p>
            <a:r>
              <a:rPr lang="en-US" dirty="0" smtClean="0"/>
              <a:t>James J. Lehman, DC, MBA</a:t>
            </a:r>
          </a:p>
          <a:p>
            <a:r>
              <a:rPr lang="en-US" dirty="0" smtClean="0"/>
              <a:t>Associate Professor of Clinical Sciences</a:t>
            </a:r>
          </a:p>
          <a:p>
            <a:r>
              <a:rPr lang="en-US" dirty="0" smtClean="0"/>
              <a:t>School of Chiropractic</a:t>
            </a:r>
          </a:p>
          <a:p>
            <a:r>
              <a:rPr lang="en-US" dirty="0" smtClean="0"/>
              <a:t>Director</a:t>
            </a:r>
          </a:p>
          <a:p>
            <a:r>
              <a:rPr lang="en-US" dirty="0" smtClean="0"/>
              <a:t>Community Health Clinical Education</a:t>
            </a:r>
          </a:p>
          <a:p>
            <a:r>
              <a:rPr lang="en-US" dirty="0" smtClean="0"/>
              <a:t>University of Bridgeport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Myopathy</a:t>
            </a:r>
            <a:endParaRPr lang="en-US" sz="4000" dirty="0"/>
          </a:p>
        </p:txBody>
      </p:sp>
      <p:pic>
        <p:nvPicPr>
          <p:cNvPr id="5" name="Content Placeholder 4" descr="Statin myopathy mm cramps calf.jpg"/>
          <p:cNvPicPr>
            <a:picLocks noGrp="1" noChangeAspect="1"/>
          </p:cNvPicPr>
          <p:nvPr>
            <p:ph idx="1"/>
          </p:nvPr>
        </p:nvPicPr>
        <p:blipFill>
          <a:blip r:embed="rId2" cstate="print"/>
          <a:stretch>
            <a:fillRect/>
          </a:stretch>
        </p:blipFill>
        <p:spPr>
          <a:xfrm>
            <a:off x="4724400" y="1089819"/>
            <a:ext cx="3581399" cy="5372099"/>
          </a:xfrm>
        </p:spPr>
      </p:pic>
      <p:sp>
        <p:nvSpPr>
          <p:cNvPr id="4" name="Text Placeholder 3"/>
          <p:cNvSpPr>
            <a:spLocks noGrp="1"/>
          </p:cNvSpPr>
          <p:nvPr>
            <p:ph type="body" sz="half" idx="2"/>
          </p:nvPr>
        </p:nvSpPr>
        <p:spPr/>
        <p:txBody>
          <a:bodyPr>
            <a:normAutofit fontScale="92500"/>
          </a:bodyPr>
          <a:lstStyle/>
          <a:p>
            <a:r>
              <a:rPr lang="en-US" sz="3200" dirty="0" smtClean="0"/>
              <a:t>Myopathies can be inherited (such as the muscular dystrophies) or acquired (such as common muscle cramps). </a:t>
            </a:r>
          </a:p>
          <a:p>
            <a:endParaRPr lang="en-US" dirty="0" smtClean="0"/>
          </a:p>
          <a:p>
            <a:r>
              <a:rPr lang="en-US" dirty="0" smtClean="0"/>
              <a:t>NIH: National Institute of Neurological Disorders and Stroke. What is Myopathy. http://www.ninds.nih.gov/disorders/myopathy/myopathy.htm.</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915400" cy="6324600"/>
          </a:xfrm>
        </p:spPr>
        <p:txBody>
          <a:bodyPr>
            <a:normAutofit/>
          </a:bodyPr>
          <a:lstStyle/>
          <a:p>
            <a:r>
              <a:rPr lang="en-US" b="1" dirty="0" smtClean="0"/>
              <a:t>Statins</a:t>
            </a:r>
            <a:r>
              <a:rPr lang="en-US" dirty="0" smtClean="0"/>
              <a:t> (or </a:t>
            </a:r>
            <a:r>
              <a:rPr lang="en-US" b="1" dirty="0" smtClean="0"/>
              <a:t>HMG-</a:t>
            </a:r>
            <a:r>
              <a:rPr lang="en-US" b="1" dirty="0" err="1" smtClean="0"/>
              <a:t>CoA</a:t>
            </a:r>
            <a:r>
              <a:rPr lang="en-US" b="1" dirty="0" smtClean="0"/>
              <a:t> reductase inhibitors</a:t>
            </a:r>
            <a:r>
              <a:rPr lang="en-US" dirty="0" smtClean="0"/>
              <a:t>) are a class of drugs used to lower cholesterol levels by inhibiting the enzyme HMG-</a:t>
            </a:r>
            <a:r>
              <a:rPr lang="en-US" dirty="0" err="1" smtClean="0"/>
              <a:t>CoA</a:t>
            </a:r>
            <a:r>
              <a:rPr lang="en-US" dirty="0" smtClean="0"/>
              <a:t> reductase, which plays a central role in the production of cholesterol in the liver, which produces about 70 percent of total cholesterol in the body. </a:t>
            </a:r>
          </a:p>
          <a:p>
            <a:endParaRPr lang="en-US" sz="2200" dirty="0" smtClean="0"/>
          </a:p>
          <a:p>
            <a:endParaRPr lang="en-US" sz="2200" dirty="0" smtClean="0"/>
          </a:p>
          <a:p>
            <a:r>
              <a:rPr lang="en-US" sz="2200" dirty="0" err="1" smtClean="0"/>
              <a:t>Lewington</a:t>
            </a:r>
            <a:r>
              <a:rPr lang="en-US" sz="2200" dirty="0" smtClean="0"/>
              <a:t> S, Whitlock G, Clarke R et al. (December 2007). "Blood cholesterol and vascular mortality by age, sex, and blood pressure: a meta-analysis of individual data from 61 prospective studies with 55,000 vascular deaths". </a:t>
            </a:r>
            <a:r>
              <a:rPr lang="en-US" sz="2200" i="1" dirty="0" smtClean="0"/>
              <a:t>Lancet</a:t>
            </a:r>
            <a:r>
              <a:rPr lang="en-US" sz="2200" dirty="0" smtClean="0"/>
              <a:t> </a:t>
            </a:r>
            <a:r>
              <a:rPr lang="en-US" sz="2200" b="1" dirty="0" smtClean="0"/>
              <a:t>370</a:t>
            </a:r>
            <a:r>
              <a:rPr lang="en-US" sz="2200" dirty="0" smtClean="0"/>
              <a:t> (9602): 1829–39.</a:t>
            </a: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Cholesterol and Cardiovascular Disease</a:t>
            </a:r>
            <a:endParaRPr lang="en-US" dirty="0"/>
          </a:p>
        </p:txBody>
      </p:sp>
      <p:sp>
        <p:nvSpPr>
          <p:cNvPr id="3" name="Content Placeholder 2"/>
          <p:cNvSpPr>
            <a:spLocks noGrp="1"/>
          </p:cNvSpPr>
          <p:nvPr>
            <p:ph sz="half" idx="1"/>
          </p:nvPr>
        </p:nvSpPr>
        <p:spPr>
          <a:xfrm>
            <a:off x="457200" y="1524000"/>
            <a:ext cx="4038600" cy="4525963"/>
          </a:xfrm>
        </p:spPr>
        <p:txBody>
          <a:bodyPr>
            <a:normAutofit fontScale="62500" lnSpcReduction="20000"/>
          </a:bodyPr>
          <a:lstStyle/>
          <a:p>
            <a:r>
              <a:rPr lang="en-US" sz="4600" dirty="0" smtClean="0"/>
              <a:t>Increased cholesterol levels have been associated with cardiovascular disease (CVD).</a:t>
            </a:r>
          </a:p>
          <a:p>
            <a:endParaRPr lang="en-US" sz="2600" dirty="0" smtClean="0"/>
          </a:p>
          <a:p>
            <a:endParaRPr lang="en-US" sz="2600" dirty="0" smtClean="0"/>
          </a:p>
          <a:p>
            <a:r>
              <a:rPr lang="en-US" sz="2600" dirty="0" err="1" smtClean="0"/>
              <a:t>Lewington</a:t>
            </a:r>
            <a:r>
              <a:rPr lang="en-US" sz="2600" dirty="0" smtClean="0"/>
              <a:t> S, Whitlock G, Clarke R et al. (December 2007). "Blood cholesterol and vascular mortality by age, sex, and blood pressure: a meta-analysis of individual data from 61 prospective studies with 55,000 vascular deaths". </a:t>
            </a:r>
            <a:r>
              <a:rPr lang="en-US" sz="2600" i="1" dirty="0" smtClean="0"/>
              <a:t>Lancet</a:t>
            </a:r>
            <a:r>
              <a:rPr lang="en-US" sz="2600" dirty="0" smtClean="0"/>
              <a:t> </a:t>
            </a:r>
            <a:r>
              <a:rPr lang="en-US" sz="2600" b="1" dirty="0" smtClean="0"/>
              <a:t>370</a:t>
            </a:r>
            <a:r>
              <a:rPr lang="en-US" sz="2600" dirty="0" smtClean="0"/>
              <a:t> (9602): 1829–39.</a:t>
            </a:r>
          </a:p>
          <a:p>
            <a:endParaRPr lang="en-US" baseline="30000" dirty="0" smtClean="0"/>
          </a:p>
          <a:p>
            <a:endParaRPr lang="en-US" dirty="0"/>
          </a:p>
        </p:txBody>
      </p:sp>
      <p:pic>
        <p:nvPicPr>
          <p:cNvPr id="5" name="Content Placeholder 4" descr="statin myopathy heart disease man with chest pain.jpg"/>
          <p:cNvPicPr>
            <a:picLocks noGrp="1" noChangeAspect="1"/>
          </p:cNvPicPr>
          <p:nvPr>
            <p:ph sz="half" idx="2"/>
          </p:nvPr>
        </p:nvPicPr>
        <p:blipFill>
          <a:blip r:embed="rId2" cstate="print"/>
          <a:stretch>
            <a:fillRect/>
          </a:stretch>
        </p:blipFill>
        <p:spPr>
          <a:xfrm>
            <a:off x="4334208" y="1905000"/>
            <a:ext cx="4800600" cy="3810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statin atherosclerosis_2011.jpg"/>
          <p:cNvPicPr>
            <a:picLocks noGrp="1" noChangeAspect="1"/>
          </p:cNvPicPr>
          <p:nvPr>
            <p:ph idx="4294967295"/>
          </p:nvPr>
        </p:nvPicPr>
        <p:blipFill>
          <a:blip r:embed="rId2" cstate="print"/>
          <a:stretch>
            <a:fillRect/>
          </a:stretch>
        </p:blipFill>
        <p:spPr>
          <a:xfrm>
            <a:off x="533400" y="142293"/>
            <a:ext cx="8362439" cy="654911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0224"/>
            <a:ext cx="8077200" cy="6697554"/>
          </a:xfrm>
          <a:prstGeom prst="rect">
            <a:avLst/>
          </a:prstGeom>
        </p:spPr>
      </p:pic>
    </p:spTree>
    <p:extLst>
      <p:ext uri="{BB962C8B-B14F-4D97-AF65-F5344CB8AC3E}">
        <p14:creationId xmlns:p14="http://schemas.microsoft.com/office/powerpoint/2010/main" val="282474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8575"/>
            <a:ext cx="7010400" cy="6800850"/>
          </a:xfrm>
          <a:prstGeom prst="rect">
            <a:avLst/>
          </a:prstGeom>
        </p:spPr>
      </p:pic>
    </p:spTree>
    <p:extLst>
      <p:ext uri="{BB962C8B-B14F-4D97-AF65-F5344CB8AC3E}">
        <p14:creationId xmlns:p14="http://schemas.microsoft.com/office/powerpoint/2010/main" val="246379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Angioplasty</a:t>
            </a:r>
            <a:endParaRPr lang="en-US" dirty="0"/>
          </a:p>
        </p:txBody>
      </p:sp>
      <p:pic>
        <p:nvPicPr>
          <p:cNvPr id="7" name="Content Placeholder 4" descr="Statin stent.jpg"/>
          <p:cNvPicPr>
            <a:picLocks noGrp="1" noChangeAspect="1"/>
          </p:cNvPicPr>
          <p:nvPr>
            <p:ph sz="half" idx="1"/>
          </p:nvPr>
        </p:nvPicPr>
        <p:blipFill>
          <a:blip r:embed="rId2" cstate="print"/>
          <a:stretch>
            <a:fillRect/>
          </a:stretch>
        </p:blipFill>
        <p:spPr>
          <a:xfrm>
            <a:off x="202552" y="2438400"/>
            <a:ext cx="4318000" cy="3429000"/>
          </a:xfrm>
        </p:spPr>
      </p:pic>
      <p:sp>
        <p:nvSpPr>
          <p:cNvPr id="9" name="Content Placeholder 8"/>
          <p:cNvSpPr>
            <a:spLocks noGrp="1"/>
          </p:cNvSpPr>
          <p:nvPr>
            <p:ph sz="half" idx="2"/>
          </p:nvPr>
        </p:nvSpPr>
        <p:spPr/>
        <p:txBody>
          <a:bodyPr>
            <a:normAutofit fontScale="92500" lnSpcReduction="20000"/>
          </a:bodyPr>
          <a:lstStyle/>
          <a:p>
            <a:r>
              <a:rPr lang="en-US" dirty="0" smtClean="0"/>
              <a:t>Angioplasty can restore blood flow to the heart. During the procedure, a thin, flexible catheter (tube) with a balloon at its tip is threaded through a blood vessel to the affected artery. Once in place, the balloon is inflated to compress the plaque against the artery wall. This restores blood flow through the artery.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and Post Stent Images</a:t>
            </a:r>
            <a:endParaRPr lang="en-US" dirty="0"/>
          </a:p>
        </p:txBody>
      </p:sp>
      <p:pic>
        <p:nvPicPr>
          <p:cNvPr id="4" name="Content Placeholder 3" descr="Statin LAD blockage images.jpg"/>
          <p:cNvPicPr>
            <a:picLocks noGrp="1" noChangeAspect="1"/>
          </p:cNvPicPr>
          <p:nvPr>
            <p:ph idx="1"/>
          </p:nvPr>
        </p:nvPicPr>
        <p:blipFill>
          <a:blip r:embed="rId2" cstate="print"/>
          <a:stretch>
            <a:fillRect/>
          </a:stretch>
        </p:blipFill>
        <p:spPr>
          <a:xfrm>
            <a:off x="305154" y="1782591"/>
            <a:ext cx="8534046" cy="416101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Statins</a:t>
            </a:r>
            <a:endParaRPr lang="en-US" dirty="0"/>
          </a:p>
        </p:txBody>
      </p:sp>
      <p:sp>
        <p:nvSpPr>
          <p:cNvPr id="3" name="Content Placeholder 2"/>
          <p:cNvSpPr>
            <a:spLocks noGrp="1"/>
          </p:cNvSpPr>
          <p:nvPr>
            <p:ph idx="1"/>
          </p:nvPr>
        </p:nvSpPr>
        <p:spPr/>
        <p:txBody>
          <a:bodyPr>
            <a:normAutofit/>
          </a:bodyPr>
          <a:lstStyle/>
          <a:p>
            <a:r>
              <a:rPr lang="en-US" i="1" dirty="0" smtClean="0"/>
              <a:t>Statins appear to drive down the risk of heart attack or stroke by lowering the levels of fatty deposits circulating in the bloodstream. Research suggests that the drugs dampen inflammatory processes that can prompt deposits of plaque to break away from blood vessel walls and cause sudden blockages of arteries leading to the heart or brain.</a:t>
            </a:r>
          </a:p>
          <a:p>
            <a:r>
              <a:rPr lang="en-US" sz="2600" dirty="0" smtClean="0"/>
              <a:t>JOHN D. ABRAMSON. Harvard School of Medicine</a:t>
            </a:r>
            <a:endParaRPr lang="en-US" sz="2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Drug Reactions</a:t>
            </a:r>
            <a:endParaRPr lang="en-US" dirty="0"/>
          </a:p>
        </p:txBody>
      </p:sp>
      <p:sp>
        <p:nvSpPr>
          <p:cNvPr id="3" name="Content Placeholder 2"/>
          <p:cNvSpPr>
            <a:spLocks noGrp="1"/>
          </p:cNvSpPr>
          <p:nvPr>
            <p:ph idx="1"/>
          </p:nvPr>
        </p:nvSpPr>
        <p:spPr/>
        <p:txBody>
          <a:bodyPr>
            <a:normAutofit fontScale="92500"/>
          </a:bodyPr>
          <a:lstStyle/>
          <a:p>
            <a:r>
              <a:rPr lang="en-US" dirty="0" smtClean="0"/>
              <a:t>However, the popular profile of statins in terms of efficacy has been maligned by its adverse events. The myotoxicity, ranging from mild myopathy to serious rhabdomyolysis, associated with HMG-</a:t>
            </a:r>
            <a:r>
              <a:rPr lang="en-US" dirty="0" err="1" smtClean="0"/>
              <a:t>CoA</a:t>
            </a:r>
            <a:r>
              <a:rPr lang="en-US" dirty="0" smtClean="0"/>
              <a:t> reductase inhibitors, during treatment of hypercholesterolaemia is of paramount importance. </a:t>
            </a:r>
          </a:p>
          <a:p>
            <a:r>
              <a:rPr lang="en-US" sz="2600" dirty="0" smtClean="0"/>
              <a:t>Tiwari A,  Bansal V, Chugh A, Mookhtiar K. Statins and myotoxicity: a therapeutic limitation. Expert Opin Drug </a:t>
            </a:r>
            <a:r>
              <a:rPr lang="en-US" sz="2600" dirty="0" err="1" smtClean="0"/>
              <a:t>Saf</a:t>
            </a:r>
            <a:r>
              <a:rPr lang="en-US" sz="2600" dirty="0" smtClean="0"/>
              <a:t>. 2006 Sep;5(5):651-66.</a:t>
            </a:r>
          </a:p>
          <a:p>
            <a:endParaRPr lang="en-US"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half" idx="1"/>
          </p:nvPr>
        </p:nvSpPr>
        <p:spPr/>
        <p:txBody>
          <a:bodyPr/>
          <a:lstStyle/>
          <a:p>
            <a:pPr marL="0" lvl="0" indent="0">
              <a:buNone/>
            </a:pPr>
            <a:r>
              <a:rPr lang="en-US" dirty="0" smtClean="0"/>
              <a:t>   </a:t>
            </a:r>
          </a:p>
          <a:p>
            <a:pPr lvl="0"/>
            <a:r>
              <a:rPr lang="en-US" dirty="0" smtClean="0"/>
              <a:t>Organize a clinical thought process while performing a neuromusculoskeletal evaluation of a patient with statin myopathy and piriformis syndrome.</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81346"/>
            <a:ext cx="4038600" cy="336367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Emptor</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Perhaps more dangerous, statins provide false reassurances that may discourage patients from taking the steps that actually reduce cardiovascular disease. </a:t>
            </a:r>
          </a:p>
          <a:p>
            <a:pPr>
              <a:buNone/>
            </a:pPr>
            <a:r>
              <a:rPr lang="en-US" sz="2400" dirty="0" smtClean="0"/>
              <a:t>	</a:t>
            </a:r>
          </a:p>
          <a:p>
            <a:pPr>
              <a:buNone/>
            </a:pPr>
            <a:endParaRPr lang="en-US" sz="2400" dirty="0"/>
          </a:p>
          <a:p>
            <a:pPr>
              <a:buNone/>
            </a:pPr>
            <a:endParaRPr lang="en-US" sz="1600" dirty="0" smtClean="0"/>
          </a:p>
          <a:p>
            <a:pPr>
              <a:buNone/>
            </a:pPr>
            <a:endParaRPr lang="en-US" sz="1600" dirty="0"/>
          </a:p>
          <a:p>
            <a:pPr>
              <a:buNone/>
            </a:pPr>
            <a:endParaRPr lang="en-US" sz="1600" dirty="0" smtClean="0"/>
          </a:p>
          <a:p>
            <a:pPr>
              <a:buNone/>
            </a:pPr>
            <a:endParaRPr lang="en-US" sz="1600" dirty="0"/>
          </a:p>
          <a:p>
            <a:pPr algn="ctr">
              <a:buNone/>
            </a:pPr>
            <a:r>
              <a:rPr lang="en-US" sz="1600" dirty="0" smtClean="0"/>
              <a:t>Abramson JD &amp; </a:t>
            </a:r>
            <a:r>
              <a:rPr lang="en-US" sz="1600" dirty="0" err="1" smtClean="0"/>
              <a:t>Redberg</a:t>
            </a:r>
            <a:r>
              <a:rPr lang="en-US" sz="1600" dirty="0" smtClean="0"/>
              <a:t> RF. Don’t Give More Patients Statins. NYT. November 13, 2013.</a:t>
            </a: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2555081"/>
            <a:ext cx="3810000" cy="26162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Caveat Emptor</a:t>
            </a:r>
            <a:endParaRPr lang="en-US" sz="3200" dirty="0"/>
          </a:p>
        </p:txBody>
      </p:sp>
      <p:sp>
        <p:nvSpPr>
          <p:cNvPr id="5" name="Content Placeholder 4"/>
          <p:cNvSpPr>
            <a:spLocks noGrp="1"/>
          </p:cNvSpPr>
          <p:nvPr>
            <p:ph idx="1"/>
          </p:nvPr>
        </p:nvSpPr>
        <p:spPr/>
        <p:txBody>
          <a:bodyPr>
            <a:normAutofit/>
          </a:bodyPr>
          <a:lstStyle/>
          <a:p>
            <a:endParaRPr lang="en-US" dirty="0" smtClean="0"/>
          </a:p>
          <a:p>
            <a:endParaRPr lang="en-US" sz="7400" dirty="0" smtClean="0"/>
          </a:p>
          <a:p>
            <a:pPr marL="0" indent="0">
              <a:buNone/>
            </a:pPr>
            <a:endParaRPr lang="en-US" sz="6400" dirty="0"/>
          </a:p>
          <a:p>
            <a:pPr marL="0" indent="0">
              <a:buNone/>
            </a:pPr>
            <a:r>
              <a:rPr lang="en-US" sz="6400" dirty="0" smtClean="0"/>
              <a:t> </a:t>
            </a:r>
            <a:endParaRPr lang="en-US" sz="6400" dirty="0"/>
          </a:p>
          <a:p>
            <a:endParaRPr lang="en-US" dirty="0"/>
          </a:p>
        </p:txBody>
      </p:sp>
      <p:sp>
        <p:nvSpPr>
          <p:cNvPr id="9" name="Text Placeholder 8"/>
          <p:cNvSpPr>
            <a:spLocks noGrp="1"/>
          </p:cNvSpPr>
          <p:nvPr>
            <p:ph type="body" sz="half" idx="2"/>
          </p:nvPr>
        </p:nvSpPr>
        <p:spPr/>
        <p:txBody>
          <a:bodyPr/>
          <a:lstStyle/>
          <a:p>
            <a:r>
              <a:rPr lang="en-US" sz="2400" dirty="0"/>
              <a:t>According to the World Health Organization, 80 percent of cardiovascular disease is caused by smoking, lack of exercise, an unhealthy diet, and other lifestyle factors. </a:t>
            </a:r>
          </a:p>
          <a:p>
            <a:r>
              <a:rPr lang="en-US" sz="1600" dirty="0"/>
              <a:t>Abramson JD &amp; </a:t>
            </a:r>
            <a:r>
              <a:rPr lang="en-US" sz="1600" dirty="0" err="1"/>
              <a:t>Redberg</a:t>
            </a:r>
            <a:r>
              <a:rPr lang="en-US" sz="1600" dirty="0"/>
              <a:t> RF. Don’t Give More Patients Statins. NYT. November 13, 2013.</a:t>
            </a:r>
          </a:p>
          <a:p>
            <a:endParaRPr lang="en-US" dirty="0"/>
          </a:p>
        </p:txBody>
      </p:sp>
      <p:pic>
        <p:nvPicPr>
          <p:cNvPr id="7"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776788" y="2209800"/>
            <a:ext cx="4367212" cy="3200400"/>
          </a:xfrm>
        </p:spPr>
      </p:pic>
    </p:spTree>
    <p:extLst>
      <p:ext uri="{BB962C8B-B14F-4D97-AF65-F5344CB8AC3E}">
        <p14:creationId xmlns:p14="http://schemas.microsoft.com/office/powerpoint/2010/main" val="2158704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Caveat Emptor</a:t>
            </a:r>
            <a:endParaRPr lang="en-US" dirty="0"/>
          </a:p>
        </p:txBody>
      </p:sp>
      <p:sp>
        <p:nvSpPr>
          <p:cNvPr id="5" name="Content Placeholder 4"/>
          <p:cNvSpPr>
            <a:spLocks noGrp="1"/>
          </p:cNvSpPr>
          <p:nvPr>
            <p:ph sz="half" idx="1"/>
          </p:nvPr>
        </p:nvSpPr>
        <p:spPr/>
        <p:txBody>
          <a:bodyPr/>
          <a:lstStyle/>
          <a:p>
            <a:r>
              <a:rPr lang="en-US" dirty="0"/>
              <a:t>Statins give the illusion of protection to many people, who would be much better served, for example, by simply walking an extra 10 minutes per day. </a:t>
            </a:r>
          </a:p>
          <a:p>
            <a:pPr>
              <a:buNone/>
            </a:pPr>
            <a:r>
              <a:rPr lang="en-US" sz="2000" dirty="0"/>
              <a:t>	JOHN D. ABRAMSON and RITA F. REDBERG. Don’t Give More Patients Statins. NYT. Published: November 13, 2013</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3500" y="1986756"/>
            <a:ext cx="3048000" cy="3752850"/>
          </a:xfrm>
        </p:spPr>
      </p:pic>
    </p:spTree>
    <p:extLst>
      <p:ext uri="{BB962C8B-B14F-4D97-AF65-F5344CB8AC3E}">
        <p14:creationId xmlns:p14="http://schemas.microsoft.com/office/powerpoint/2010/main" val="84918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Physician Denial</a:t>
            </a:r>
            <a:endParaRPr lang="en-US" sz="3200" dirty="0"/>
          </a:p>
        </p:txBody>
      </p:sp>
      <p:pic>
        <p:nvPicPr>
          <p:cNvPr id="8" name="Content Placeholder 7" descr="statin back-pain1-610x484.jpg"/>
          <p:cNvPicPr>
            <a:picLocks noGrp="1" noChangeAspect="1"/>
          </p:cNvPicPr>
          <p:nvPr>
            <p:ph idx="1"/>
          </p:nvPr>
        </p:nvPicPr>
        <p:blipFill>
          <a:blip r:embed="rId2" cstate="print"/>
          <a:stretch>
            <a:fillRect/>
          </a:stretch>
        </p:blipFill>
        <p:spPr>
          <a:xfrm>
            <a:off x="3581400" y="1828800"/>
            <a:ext cx="5111750" cy="4055880"/>
          </a:xfrm>
        </p:spPr>
      </p:pic>
      <p:sp>
        <p:nvSpPr>
          <p:cNvPr id="7" name="Text Placeholder 6"/>
          <p:cNvSpPr>
            <a:spLocks noGrp="1"/>
          </p:cNvSpPr>
          <p:nvPr>
            <p:ph type="body" sz="half" idx="2"/>
          </p:nvPr>
        </p:nvSpPr>
        <p:spPr/>
        <p:txBody>
          <a:bodyPr>
            <a:normAutofit/>
          </a:bodyPr>
          <a:lstStyle/>
          <a:p>
            <a:endParaRPr lang="en-US" sz="2800" dirty="0" smtClean="0"/>
          </a:p>
          <a:p>
            <a:r>
              <a:rPr lang="en-US" sz="2800" dirty="0" smtClean="0"/>
              <a:t>Eighty-seven percent of patients reportedly spoke to their physician about the possible connection between statin use and their symptom. </a:t>
            </a:r>
          </a:p>
          <a:p>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Denial</a:t>
            </a:r>
            <a:endParaRPr lang="en-US" dirty="0"/>
          </a:p>
        </p:txBody>
      </p:sp>
      <p:sp>
        <p:nvSpPr>
          <p:cNvPr id="3" name="Content Placeholder 2"/>
          <p:cNvSpPr>
            <a:spLocks noGrp="1"/>
          </p:cNvSpPr>
          <p:nvPr>
            <p:ph idx="1"/>
          </p:nvPr>
        </p:nvSpPr>
        <p:spPr/>
        <p:txBody>
          <a:bodyPr/>
          <a:lstStyle/>
          <a:p>
            <a:r>
              <a:rPr lang="en-US" dirty="0" smtClean="0"/>
              <a:t>Patients reported that they and not the doctor most commonly initiated the discussion regarding the possible connection of drug to symptom (98% </a:t>
            </a:r>
            <a:r>
              <a:rPr lang="en-US" dirty="0" err="1" smtClean="0"/>
              <a:t>vs</a:t>
            </a:r>
            <a:r>
              <a:rPr lang="en-US" dirty="0" smtClean="0"/>
              <a:t> 2% cognition survey, 96% </a:t>
            </a:r>
            <a:r>
              <a:rPr lang="en-US" dirty="0" err="1" smtClean="0"/>
              <a:t>vs</a:t>
            </a:r>
            <a:r>
              <a:rPr lang="en-US" dirty="0" smtClean="0"/>
              <a:t> 4% neuropathy survey, 86% </a:t>
            </a:r>
            <a:r>
              <a:rPr lang="en-US" dirty="0" err="1" smtClean="0"/>
              <a:t>vs</a:t>
            </a:r>
            <a:r>
              <a:rPr lang="en-US" dirty="0" smtClean="0"/>
              <a:t> 14% muscle survey; p &lt; 10(-8) for each). </a:t>
            </a:r>
          </a:p>
          <a:p>
            <a:r>
              <a:rPr lang="en-US" dirty="0" smtClean="0"/>
              <a:t>Physicians were reportedly more likely to deny than affirm the possibility of a connection.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
            </a:r>
            <a:br>
              <a:rPr lang="en-US" b="1" dirty="0" smtClean="0"/>
            </a:br>
            <a:r>
              <a:rPr lang="en-US" b="1" dirty="0" smtClean="0"/>
              <a:t>Physician Denial</a:t>
            </a:r>
            <a:br>
              <a:rPr lang="en-US" b="1" dirty="0" smtClean="0"/>
            </a:br>
            <a:r>
              <a:rPr lang="en-US" b="1" dirty="0" smtClean="0"/>
              <a:t>CONCLUSIONS</a:t>
            </a:r>
            <a:br>
              <a:rPr lang="en-US" b="1" dirty="0" smtClean="0"/>
            </a:br>
            <a:endParaRPr lang="en-US" dirty="0"/>
          </a:p>
        </p:txBody>
      </p:sp>
      <p:sp>
        <p:nvSpPr>
          <p:cNvPr id="4" name="Text Placeholder 3"/>
          <p:cNvSpPr>
            <a:spLocks noGrp="1"/>
          </p:cNvSpPr>
          <p:nvPr>
            <p:ph idx="1"/>
          </p:nvPr>
        </p:nvSpPr>
        <p:spPr/>
        <p:txBody>
          <a:bodyPr>
            <a:noAutofit/>
          </a:bodyPr>
          <a:lstStyle/>
          <a:p>
            <a:r>
              <a:rPr lang="en-US" dirty="0" smtClean="0"/>
              <a:t>Since low reporting rates are considered to contribute to delays in identification of adverse drug reactions (ADRs), findings from this study suggest that additional putative cases may be identified by targeting patients as reporters, potentially speeding recognition of ADRs.</a:t>
            </a:r>
          </a:p>
          <a:p>
            <a:r>
              <a:rPr lang="en-US" sz="2000" dirty="0" smtClean="0"/>
              <a:t>Golomb BA, McGraw JJ, Evans MA, Dimsdale JE. Drug </a:t>
            </a:r>
            <a:r>
              <a:rPr lang="en-US" sz="2000" dirty="0" err="1" smtClean="0"/>
              <a:t>Saf</a:t>
            </a:r>
            <a:r>
              <a:rPr lang="en-US" sz="2000" dirty="0" smtClean="0"/>
              <a:t>. 2007;30(8):669-75. Physician response to patient reports of adverse drug effects: implications for patient-targeted adverse effect surveillance.</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sz="half" idx="1"/>
          </p:nvPr>
        </p:nvSpPr>
        <p:spPr/>
        <p:txBody>
          <a:bodyPr>
            <a:normAutofit fontScale="77500" lnSpcReduction="20000"/>
          </a:bodyPr>
          <a:lstStyle/>
          <a:p>
            <a:endParaRPr lang="en-US" sz="3300" dirty="0" smtClean="0"/>
          </a:p>
          <a:p>
            <a:endParaRPr lang="en-US" sz="3300" dirty="0" smtClean="0"/>
          </a:p>
          <a:p>
            <a:r>
              <a:rPr lang="en-US" sz="3300" dirty="0" smtClean="0"/>
              <a:t>Three hundred fifty-four patients (age range 34-86 yrs) who self-reported muscle-related problems associated with statin therapy.</a:t>
            </a:r>
          </a:p>
          <a:p>
            <a:endParaRPr lang="en-US" dirty="0" smtClean="0"/>
          </a:p>
          <a:p>
            <a:endParaRPr lang="en-US" dirty="0" smtClean="0"/>
          </a:p>
          <a:p>
            <a:endParaRPr lang="en-US" dirty="0" smtClean="0"/>
          </a:p>
          <a:p>
            <a:r>
              <a:rPr lang="en-US" dirty="0" smtClean="0"/>
              <a:t>Pharmacotherapy. 2010 Jun;30(6):541-53.</a:t>
            </a:r>
            <a:endParaRPr lang="en-US" dirty="0"/>
          </a:p>
        </p:txBody>
      </p:sp>
      <p:pic>
        <p:nvPicPr>
          <p:cNvPr id="5" name="Content Placeholder 4" descr="statin muscle-pain.jpg"/>
          <p:cNvPicPr>
            <a:picLocks noGrp="1" noChangeAspect="1"/>
          </p:cNvPicPr>
          <p:nvPr>
            <p:ph sz="half" idx="2"/>
          </p:nvPr>
        </p:nvPicPr>
        <p:blipFill>
          <a:blip r:embed="rId2" cstate="print"/>
          <a:stretch>
            <a:fillRect/>
          </a:stretch>
        </p:blipFill>
        <p:spPr>
          <a:xfrm>
            <a:off x="4561611" y="2362200"/>
            <a:ext cx="4252838" cy="3124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idx="1"/>
          </p:nvPr>
        </p:nvSpPr>
        <p:spPr/>
        <p:txBody>
          <a:bodyPr>
            <a:normAutofit/>
          </a:bodyPr>
          <a:lstStyle/>
          <a:p>
            <a:r>
              <a:rPr lang="en-US" sz="3600" dirty="0" smtClean="0"/>
              <a:t>Patients with perceived statin-associated MAEs completed a survey assessing statin drugs and dosages; characteristics of the MAEs; time course of onset, resolution, or recurrence; and impact on quality of life (QOL).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Life</a:t>
            </a:r>
            <a:endParaRPr lang="en-US" dirty="0"/>
          </a:p>
        </p:txBody>
      </p:sp>
      <p:sp>
        <p:nvSpPr>
          <p:cNvPr id="3" name="Content Placeholder 2"/>
          <p:cNvSpPr>
            <a:spLocks noGrp="1"/>
          </p:cNvSpPr>
          <p:nvPr>
            <p:ph idx="1"/>
          </p:nvPr>
        </p:nvSpPr>
        <p:spPr/>
        <p:txBody>
          <a:bodyPr/>
          <a:lstStyle/>
          <a:p>
            <a:r>
              <a:rPr lang="en-US" b="1" dirty="0" smtClean="0"/>
              <a:t>T</a:t>
            </a:r>
            <a:r>
              <a:rPr lang="en-US" dirty="0" smtClean="0"/>
              <a:t>he best way of approaching quality of life measurement is to measure the extent to which people's 'happiness requirements' are met (those requirements which are a necessary, although not sufficient, condition of anyone's happiness) those 'without which no member of the human race can be happy.' </a:t>
            </a:r>
            <a:endParaRPr lang="en-US" i="1" dirty="0" smtClean="0"/>
          </a:p>
          <a:p>
            <a:r>
              <a:rPr lang="en-US" sz="2400" i="1" dirty="0" smtClean="0"/>
              <a:t>McCall, S.: 1975, 'Quality of Life', Social Indicators Research 2, pp 229-248.</a:t>
            </a:r>
            <a:endParaRPr lang="en-US" sz="24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idx="1"/>
          </p:nvPr>
        </p:nvSpPr>
        <p:spPr/>
        <p:txBody>
          <a:bodyPr>
            <a:normAutofit lnSpcReduction="10000"/>
          </a:bodyPr>
          <a:lstStyle/>
          <a:p>
            <a:r>
              <a:rPr lang="en-US" dirty="0" smtClean="0"/>
              <a:t>Higher potency statins reproduced MAEs in 100% of 39 rechallenges versus 73% (29/40) with lower potency rechallenges (p&lt;0.01). </a:t>
            </a:r>
          </a:p>
          <a:p>
            <a:r>
              <a:rPr lang="en-US" dirty="0" smtClean="0"/>
              <a:t>Time course of onset after statin initiation varied (median 14 wks); some MAEs occurred after long-term symptom-free use. </a:t>
            </a:r>
          </a:p>
          <a:p>
            <a:r>
              <a:rPr lang="en-US" sz="2600" dirty="0" smtClean="0"/>
              <a:t>Cham S, Evans MA, Denenberg JO, Golomb BA. Statin-associated muscle-related adverse effects: a case series of 354 patients. Pharmacotherapy. 2010 Jun;30(6):541-53.</a:t>
            </a:r>
          </a:p>
          <a:p>
            <a:endParaRPr lang="en-US" sz="3600" dirty="0" smtClean="0"/>
          </a:p>
          <a:p>
            <a:pPr marL="0" indent="0">
              <a:buNone/>
            </a:pPr>
            <a:endParaRPr lang="en-US" sz="3600" dirty="0" smtClean="0"/>
          </a:p>
          <a:p>
            <a:pPr>
              <a:buNone/>
            </a:pPr>
            <a:endParaRPr lang="en-US" sz="3600" dirty="0" smtClean="0"/>
          </a:p>
          <a:p>
            <a:endParaRPr lang="en-US" sz="3600" dirty="0" smtClean="0"/>
          </a:p>
          <a:p>
            <a:endParaRPr lang="en-US" sz="3600" dirty="0" smtClean="0"/>
          </a:p>
          <a:p>
            <a:endParaRPr lang="en-US" sz="36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Cholesterol Myth: Heart of the Matter</a:t>
            </a:r>
            <a:endParaRPr lang="en-US" sz="3600" dirty="0"/>
          </a:p>
        </p:txBody>
      </p:sp>
      <p:sp>
        <p:nvSpPr>
          <p:cNvPr id="3" name="Content Placeholder 2"/>
          <p:cNvSpPr>
            <a:spLocks noGrp="1"/>
          </p:cNvSpPr>
          <p:nvPr>
            <p:ph sz="half" idx="1"/>
          </p:nvPr>
        </p:nvSpPr>
        <p:spPr/>
        <p:txBody>
          <a:bodyPr/>
          <a:lstStyle/>
          <a:p>
            <a:endParaRPr lang="en-US" dirty="0" smtClean="0"/>
          </a:p>
          <a:p>
            <a:r>
              <a:rPr lang="en-US" dirty="0" smtClean="0"/>
              <a:t>https</a:t>
            </a:r>
            <a:r>
              <a:rPr lang="en-US" dirty="0"/>
              <a:t>://www.bing.com/videos/search?q=statin+myth&amp;&amp;view=detail&amp;mid=7586F582B3662CE860707586F582B3662CE86070&amp;&amp;FORM=VDRVRV</a:t>
            </a:r>
          </a:p>
        </p:txBody>
      </p:sp>
      <p:pic>
        <p:nvPicPr>
          <p:cNvPr id="5" name="Content Placeholder 8" descr="statin heart_coronary_artery.gif"/>
          <p:cNvPicPr>
            <a:picLocks noGrp="1" noChangeAspect="1"/>
          </p:cNvPicPr>
          <p:nvPr>
            <p:ph sz="half" idx="2"/>
          </p:nvPr>
        </p:nvPicPr>
        <p:blipFill>
          <a:blip r:embed="rId2" cstate="print"/>
          <a:stretch>
            <a:fillRect/>
          </a:stretch>
        </p:blipFill>
        <p:spPr>
          <a:xfrm>
            <a:off x="4429653" y="1905000"/>
            <a:ext cx="4604229" cy="3810000"/>
          </a:xfrm>
          <a:prstGeom prst="rect">
            <a:avLst/>
          </a:prstGeom>
        </p:spPr>
      </p:pic>
    </p:spTree>
    <p:extLst>
      <p:ext uri="{BB962C8B-B14F-4D97-AF65-F5344CB8AC3E}">
        <p14:creationId xmlns:p14="http://schemas.microsoft.com/office/powerpoint/2010/main" val="3839638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Muscle-Related Adverse Effects(MAE)</a:t>
            </a:r>
            <a:endParaRPr lang="en-US" dirty="0"/>
          </a:p>
        </p:txBody>
      </p:sp>
      <p:sp>
        <p:nvSpPr>
          <p:cNvPr id="3" name="Content Placeholder 2"/>
          <p:cNvSpPr>
            <a:spLocks noGrp="1"/>
          </p:cNvSpPr>
          <p:nvPr>
            <p:ph sz="half" idx="1"/>
          </p:nvPr>
        </p:nvSpPr>
        <p:spPr/>
        <p:txBody>
          <a:bodyPr/>
          <a:lstStyle/>
          <a:p>
            <a:r>
              <a:rPr lang="en-US" dirty="0" smtClean="0"/>
              <a:t>Recurrence with rechallenge had a significantly shorter latency to onset (median 2 wks). </a:t>
            </a:r>
          </a:p>
          <a:p>
            <a:r>
              <a:rPr lang="en-US" dirty="0" smtClean="0"/>
              <a:t>The MAEs adversely affected all assessed functional and QOL domains. </a:t>
            </a:r>
          </a:p>
          <a:p>
            <a:endParaRPr lang="en-US" dirty="0"/>
          </a:p>
        </p:txBody>
      </p:sp>
      <p:pic>
        <p:nvPicPr>
          <p:cNvPr id="5" name="Content Placeholder 4" descr="statin QOL.gif"/>
          <p:cNvPicPr>
            <a:picLocks noGrp="1" noChangeAspect="1"/>
          </p:cNvPicPr>
          <p:nvPr>
            <p:ph sz="half" idx="2"/>
          </p:nvPr>
        </p:nvPicPr>
        <p:blipFill>
          <a:blip r:embed="rId2" cstate="print"/>
          <a:stretch>
            <a:fillRect/>
          </a:stretch>
        </p:blipFill>
        <p:spPr>
          <a:xfrm>
            <a:off x="3925255" y="2438400"/>
            <a:ext cx="5041324" cy="31242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r>
            <a:br>
              <a:rPr lang="en-US" sz="3600" dirty="0" smtClean="0"/>
            </a:br>
            <a:r>
              <a:rPr lang="en-US" sz="3600" dirty="0" smtClean="0"/>
              <a:t>Muscle-Related Adverse Effects(MAE)</a:t>
            </a:r>
            <a:br>
              <a:rPr lang="en-US" sz="3600" dirty="0" smtClean="0"/>
            </a:br>
            <a:r>
              <a:rPr lang="en-US" sz="3600" b="1" dirty="0" smtClean="0"/>
              <a:t>CONCLUSION: </a:t>
            </a:r>
            <a:br>
              <a:rPr lang="en-US" sz="3600" b="1" dirty="0" smtClean="0"/>
            </a:br>
            <a:endParaRPr lang="en-US" sz="3600" dirty="0"/>
          </a:p>
        </p:txBody>
      </p:sp>
      <p:sp>
        <p:nvSpPr>
          <p:cNvPr id="3" name="Content Placeholder 2"/>
          <p:cNvSpPr>
            <a:spLocks noGrp="1"/>
          </p:cNvSpPr>
          <p:nvPr>
            <p:ph sz="half" idx="1"/>
          </p:nvPr>
        </p:nvSpPr>
        <p:spPr>
          <a:xfrm>
            <a:off x="457200" y="1600200"/>
            <a:ext cx="4038600" cy="5029200"/>
          </a:xfrm>
        </p:spPr>
        <p:txBody>
          <a:bodyPr>
            <a:normAutofit fontScale="92500" lnSpcReduction="20000"/>
          </a:bodyPr>
          <a:lstStyle/>
          <a:p>
            <a:r>
              <a:rPr lang="en-US" sz="3000" dirty="0" smtClean="0"/>
              <a:t>This study complements available information on the properties and natural history of statin-associated MAEs, affirming dose dependence and strong QOL impact. </a:t>
            </a:r>
          </a:p>
          <a:p>
            <a:pPr>
              <a:buNone/>
            </a:pPr>
            <a:r>
              <a:rPr lang="en-US" sz="2100" dirty="0" smtClean="0"/>
              <a:t>	</a:t>
            </a:r>
          </a:p>
          <a:p>
            <a:pPr>
              <a:buNone/>
            </a:pPr>
            <a:r>
              <a:rPr lang="en-US" sz="2100" dirty="0" smtClean="0"/>
              <a:t>	</a:t>
            </a:r>
          </a:p>
          <a:p>
            <a:pPr>
              <a:buNone/>
            </a:pPr>
            <a:r>
              <a:rPr lang="en-US" sz="2100" dirty="0" smtClean="0"/>
              <a:t>	Cham S, Evans MA, Denenberg JO, Golomb BA. Statin-associated muscle-related adverse effects: a case series of 354 patients. Pharmacotherapy. 2010 Jun;30(6):541-53. </a:t>
            </a:r>
          </a:p>
          <a:p>
            <a:endParaRPr lang="en-US" dirty="0" smtClean="0"/>
          </a:p>
          <a:p>
            <a:endParaRPr lang="en-US" dirty="0"/>
          </a:p>
        </p:txBody>
      </p:sp>
      <p:pic>
        <p:nvPicPr>
          <p:cNvPr id="7" name="Content Placeholder 6" descr="Statin the agony of man.jpg"/>
          <p:cNvPicPr>
            <a:picLocks noGrp="1" noChangeAspect="1"/>
          </p:cNvPicPr>
          <p:nvPr>
            <p:ph sz="half" idx="2"/>
          </p:nvPr>
        </p:nvPicPr>
        <p:blipFill>
          <a:blip r:embed="rId2" cstate="print"/>
          <a:stretch>
            <a:fillRect/>
          </a:stretch>
        </p:blipFill>
        <p:spPr>
          <a:xfrm>
            <a:off x="5043792" y="1585974"/>
            <a:ext cx="3338208" cy="443382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Muscle-Related Adverse Effects(MAE)</a:t>
            </a:r>
            <a:br>
              <a:rPr lang="en-US" dirty="0" smtClean="0"/>
            </a:br>
            <a:r>
              <a:rPr lang="en-US" b="1" dirty="0" smtClean="0"/>
              <a:t>CONCLUSION: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The data indicating a dose-dependent relationship between MAE risk and recurrence suggest lower potency statins or discontinuation may bear consideration for ameliorating symptoms.</a:t>
            </a:r>
          </a:p>
          <a:p>
            <a:endParaRPr lang="en-US" sz="2400" dirty="0" smtClean="0"/>
          </a:p>
          <a:p>
            <a:endParaRPr lang="en-US" sz="2400" dirty="0" smtClean="0"/>
          </a:p>
          <a:p>
            <a:r>
              <a:rPr lang="en-US" sz="2400" dirty="0" smtClean="0"/>
              <a:t>Cham S, Evans MA, Denenberg JO, Golomb BA. Statin-associated muscle-related adverse effects: a case series of 354 patients. Pharmacotherapy. 2010 Jun;30(6):541-53.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Statins Myth: </a:t>
            </a:r>
            <a:br>
              <a:rPr lang="en-US" dirty="0" smtClean="0"/>
            </a:br>
            <a:r>
              <a:rPr lang="en-US" dirty="0" smtClean="0"/>
              <a:t>The heart of the matter Part 2</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sz="1200" dirty="0" smtClean="0"/>
              <a:t>https</a:t>
            </a:r>
            <a:r>
              <a:rPr lang="en-US" sz="1200" dirty="0"/>
              <a:t>://www.bing.com/videos/search?q=statin+myth&amp;&amp;view=detail&amp;mid=A4204A42C60555E32886A4204A42C60555E32886&amp;&amp;FORM=VDRVRV</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2500" y="2555081"/>
            <a:ext cx="3810000" cy="2616200"/>
          </a:xfrm>
        </p:spPr>
      </p:pic>
    </p:spTree>
    <p:extLst>
      <p:ext uri="{BB962C8B-B14F-4D97-AF65-F5344CB8AC3E}">
        <p14:creationId xmlns:p14="http://schemas.microsoft.com/office/powerpoint/2010/main" val="1943948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a:t>
            </a:r>
            <a:endParaRPr lang="en-US" dirty="0"/>
          </a:p>
        </p:txBody>
      </p:sp>
      <p:sp>
        <p:nvSpPr>
          <p:cNvPr id="3" name="Content Placeholder 2"/>
          <p:cNvSpPr>
            <a:spLocks noGrp="1"/>
          </p:cNvSpPr>
          <p:nvPr>
            <p:ph idx="1"/>
          </p:nvPr>
        </p:nvSpPr>
        <p:spPr/>
        <p:txBody>
          <a:bodyPr/>
          <a:lstStyle/>
          <a:p>
            <a:r>
              <a:rPr lang="en-US" dirty="0" smtClean="0"/>
              <a:t>A 63 year-old professor experienced a myocardial infarct on February 16, 2013.  He endured severe chest and upper thoracic pain for a period of 3 hours due to complete occlusion of the left anterior descending coronary artery (LAD), which is known as the “widow maker.”  Aspirin and nitroglycerine in the ER did not reduce the pain and morphine reduced the pain from 10/10 to 9.7/10.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7883"/>
            <a:ext cx="9144000" cy="70944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50755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Case Report</a:t>
            </a:r>
            <a:endParaRPr lang="en-US" sz="4000" dirty="0"/>
          </a:p>
        </p:txBody>
      </p:sp>
      <p:sp>
        <p:nvSpPr>
          <p:cNvPr id="4" name="Text Placeholder 3"/>
          <p:cNvSpPr>
            <a:spLocks noGrp="1"/>
          </p:cNvSpPr>
          <p:nvPr>
            <p:ph type="body" sz="half" idx="2"/>
          </p:nvPr>
        </p:nvSpPr>
        <p:spPr/>
        <p:txBody>
          <a:bodyPr>
            <a:normAutofit lnSpcReduction="10000"/>
          </a:bodyPr>
          <a:lstStyle/>
          <a:p>
            <a:r>
              <a:rPr lang="en-US" sz="3200" dirty="0" smtClean="0"/>
              <a:t>Angioplasty (One stent implant) restored circulation and the patient recovered without signs of permanent heart damage.</a:t>
            </a:r>
          </a:p>
          <a:p>
            <a:endParaRPr lang="en-US" sz="3200" dirty="0"/>
          </a:p>
        </p:txBody>
      </p:sp>
      <p:pic>
        <p:nvPicPr>
          <p:cNvPr id="6" name="Picture 2"/>
          <p:cNvPicPr>
            <a:picLocks noGrp="1" noChangeAspect="1" noChangeArrowheads="1"/>
          </p:cNvPicPr>
          <p:nvPr>
            <p:ph idx="1"/>
          </p:nvPr>
        </p:nvPicPr>
        <p:blipFill>
          <a:blip r:embed="rId2" cstate="print"/>
          <a:srcRect/>
          <a:stretch>
            <a:fillRect/>
          </a:stretch>
        </p:blipFill>
        <p:spPr bwMode="auto">
          <a:xfrm>
            <a:off x="3868031" y="273050"/>
            <a:ext cx="5123569" cy="662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0" y="56735"/>
            <a:ext cx="9144000" cy="68012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89916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Numbers Needed to Treat for Statins vs the Mediterranean Diet</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https</a:t>
            </a:r>
            <a:r>
              <a:rPr lang="en-US" dirty="0"/>
              <a:t>://www.acatoday.org/News-Publications/ACA-News-Archive/ArtMID/5721/ArticleID/106/NNT-for-Statins-vs-the-Mediterranean-Diet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5571" y="2209800"/>
            <a:ext cx="4571999" cy="3047999"/>
          </a:xfrm>
        </p:spPr>
      </p:pic>
    </p:spTree>
    <p:extLst>
      <p:ext uri="{BB962C8B-B14F-4D97-AF65-F5344CB8AC3E}">
        <p14:creationId xmlns:p14="http://schemas.microsoft.com/office/powerpoint/2010/main" val="531307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Muscle Pain and Piriformis Syndrome</a:t>
            </a:r>
            <a:endParaRPr lang="en-US" dirty="0"/>
          </a:p>
        </p:txBody>
      </p:sp>
      <p:sp>
        <p:nvSpPr>
          <p:cNvPr id="4" name="Text Placeholder 3"/>
          <p:cNvSpPr>
            <a:spLocks noGrp="1"/>
          </p:cNvSpPr>
          <p:nvPr>
            <p:ph type="body" sz="half" idx="2"/>
          </p:nvPr>
        </p:nvSpPr>
        <p:spPr/>
        <p:txBody>
          <a:bodyPr>
            <a:normAutofit/>
          </a:bodyPr>
          <a:lstStyle/>
          <a:p>
            <a:r>
              <a:rPr lang="en-US" sz="3200" dirty="0" smtClean="0"/>
              <a:t>Approximately 2-4 weeks post surgery the patient experienced severe muscle pains and piriformis syndrome</a:t>
            </a:r>
          </a:p>
          <a:p>
            <a:endParaRPr lang="en-US" sz="3200" dirty="0" smtClean="0"/>
          </a:p>
          <a:p>
            <a:endParaRPr lang="en-US" sz="3200" dirty="0"/>
          </a:p>
        </p:txBody>
      </p:sp>
      <p:pic>
        <p:nvPicPr>
          <p:cNvPr id="8" name="Content Placeholder 7" descr="statin piriformis syndrome.jpg"/>
          <p:cNvPicPr>
            <a:picLocks noGrp="1" noChangeAspect="1"/>
          </p:cNvPicPr>
          <p:nvPr>
            <p:ph idx="1"/>
          </p:nvPr>
        </p:nvPicPr>
        <p:blipFill>
          <a:blip r:embed="rId2" cstate="print"/>
          <a:stretch>
            <a:fillRect/>
          </a:stretch>
        </p:blipFill>
        <p:spPr>
          <a:xfrm>
            <a:off x="3505200" y="609600"/>
            <a:ext cx="5638800" cy="56388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Challenge</a:t>
            </a:r>
            <a:endParaRPr lang="en-US" dirty="0"/>
          </a:p>
        </p:txBody>
      </p:sp>
      <p:sp>
        <p:nvSpPr>
          <p:cNvPr id="6" name="Content Placeholder 5"/>
          <p:cNvSpPr>
            <a:spLocks noGrp="1"/>
          </p:cNvSpPr>
          <p:nvPr>
            <p:ph idx="1"/>
          </p:nvPr>
        </p:nvSpPr>
        <p:spPr/>
        <p:txBody>
          <a:bodyPr/>
          <a:lstStyle/>
          <a:p>
            <a:r>
              <a:rPr lang="en-US" dirty="0" smtClean="0"/>
              <a:t>Please list the subjective and objective findings that would differentiate lumbar radiculopathy and piriformis syndrome due to piriformis compression of the sciatic nerve.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944562"/>
          </a:xfrm>
        </p:spPr>
        <p:txBody>
          <a:bodyPr/>
          <a:lstStyle/>
          <a:p>
            <a:r>
              <a:rPr lang="en-US" smtClean="0"/>
              <a:t>Piriformis Syndrome</a:t>
            </a:r>
          </a:p>
        </p:txBody>
      </p:sp>
      <p:sp>
        <p:nvSpPr>
          <p:cNvPr id="11267" name="Content Placeholder 2"/>
          <p:cNvSpPr>
            <a:spLocks noGrp="1"/>
          </p:cNvSpPr>
          <p:nvPr>
            <p:ph sz="half" idx="1"/>
          </p:nvPr>
        </p:nvSpPr>
        <p:spPr>
          <a:xfrm>
            <a:off x="457200" y="1219200"/>
            <a:ext cx="4038600" cy="4906963"/>
          </a:xfrm>
        </p:spPr>
        <p:txBody>
          <a:bodyPr>
            <a:normAutofit lnSpcReduction="10000"/>
          </a:bodyPr>
          <a:lstStyle/>
          <a:p>
            <a:r>
              <a:rPr lang="en-US" dirty="0" smtClean="0"/>
              <a:t>Piriformis syndrome is a neuromuscular condition characterized by a constellation of symptoms that includes hip and buttock pain. The pain is often referred down the back of the leg, sometimes into the medial foot.</a:t>
            </a:r>
          </a:p>
          <a:p>
            <a:r>
              <a:rPr lang="en-US" sz="1200" dirty="0" err="1" smtClean="0"/>
              <a:t>Kirschner</a:t>
            </a:r>
            <a:r>
              <a:rPr lang="en-US" sz="1200" dirty="0" smtClean="0"/>
              <a:t> JS, </a:t>
            </a:r>
            <a:r>
              <a:rPr lang="en-US" sz="1200" dirty="0" err="1" smtClean="0"/>
              <a:t>Foye</a:t>
            </a:r>
            <a:r>
              <a:rPr lang="en-US" sz="1200" dirty="0" smtClean="0"/>
              <a:t> PM, Cole JL. Piriformis syndrome, diagnosis and treatment. Muscle Nerve. 2009;40(1):10-18. doi: 10.1002/mus.21318. </a:t>
            </a:r>
          </a:p>
        </p:txBody>
      </p:sp>
      <p:pic>
        <p:nvPicPr>
          <p:cNvPr id="11268" name="Content Placeholder 3" descr="piriformis syndrome.jpg"/>
          <p:cNvPicPr>
            <a:picLocks noGrp="1" noChangeAspect="1"/>
          </p:cNvPicPr>
          <p:nvPr>
            <p:ph sz="half" idx="2"/>
          </p:nvPr>
        </p:nvPicPr>
        <p:blipFill>
          <a:blip r:embed="rId2" cstate="print"/>
          <a:srcRect/>
          <a:stretch>
            <a:fillRect/>
          </a:stretch>
        </p:blipFill>
        <p:spPr>
          <a:xfrm>
            <a:off x="4905375" y="2176463"/>
            <a:ext cx="3524250" cy="337185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US" smtClean="0"/>
              <a:t>Symptoms of Piriformis Syndrome</a:t>
            </a:r>
          </a:p>
        </p:txBody>
      </p:sp>
      <p:sp>
        <p:nvSpPr>
          <p:cNvPr id="12291" name="Content Placeholder 5"/>
          <p:cNvSpPr>
            <a:spLocks noGrp="1"/>
          </p:cNvSpPr>
          <p:nvPr>
            <p:ph idx="1"/>
          </p:nvPr>
        </p:nvSpPr>
        <p:spPr/>
        <p:txBody>
          <a:bodyPr>
            <a:normAutofit lnSpcReduction="10000"/>
          </a:bodyPr>
          <a:lstStyle/>
          <a:p>
            <a:r>
              <a:rPr lang="en-US" smtClean="0"/>
              <a:t>Pain in buttocks and affected limb with sitting and rising to stand from seated or squatting position</a:t>
            </a:r>
          </a:p>
          <a:p>
            <a:r>
              <a:rPr lang="en-US" smtClean="0"/>
              <a:t>Pain and/or paresthesias from sacral area to affected limb </a:t>
            </a:r>
          </a:p>
          <a:p>
            <a:r>
              <a:rPr lang="en-US" smtClean="0"/>
              <a:t>Change of position does not relieve pain completely</a:t>
            </a:r>
          </a:p>
          <a:p>
            <a:r>
              <a:rPr lang="en-US" smtClean="0"/>
              <a:t>Increasing pain after sitting for longer than 15-20 minutes (most common symptom)</a:t>
            </a:r>
          </a:p>
          <a:p>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Symptoms of Piriformis Syndrome</a:t>
            </a:r>
          </a:p>
        </p:txBody>
      </p:sp>
      <p:sp>
        <p:nvSpPr>
          <p:cNvPr id="13315" name="Content Placeholder 2"/>
          <p:cNvSpPr>
            <a:spLocks noGrp="1"/>
          </p:cNvSpPr>
          <p:nvPr>
            <p:ph idx="1"/>
          </p:nvPr>
        </p:nvSpPr>
        <p:spPr/>
        <p:txBody>
          <a:bodyPr/>
          <a:lstStyle/>
          <a:p>
            <a:r>
              <a:rPr lang="en-US" smtClean="0"/>
              <a:t>Weakness in ipsilateral lower extremity</a:t>
            </a:r>
          </a:p>
          <a:p>
            <a:r>
              <a:rPr lang="en-US" smtClean="0"/>
              <a:t>Contralateral SIJ pain</a:t>
            </a:r>
          </a:p>
          <a:p>
            <a:r>
              <a:rPr lang="en-US" smtClean="0"/>
              <a:t>Headaches</a:t>
            </a:r>
          </a:p>
          <a:p>
            <a:r>
              <a:rPr lang="en-US" smtClean="0"/>
              <a:t>Neck pain</a:t>
            </a:r>
          </a:p>
          <a:p>
            <a:r>
              <a:rPr lang="en-US" smtClean="0"/>
              <a:t>Abdominal, pelvic, and inguinal pain</a:t>
            </a:r>
          </a:p>
          <a:p>
            <a:r>
              <a:rPr lang="en-US" smtClean="0"/>
              <a:t>Dyspareunia in women</a:t>
            </a:r>
          </a:p>
          <a:p>
            <a:r>
              <a:rPr lang="en-US" smtClean="0"/>
              <a:t>Pain with bowel movements</a:t>
            </a:r>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Signs of Piriformis Syndrome</a:t>
            </a:r>
          </a:p>
        </p:txBody>
      </p:sp>
      <p:sp>
        <p:nvSpPr>
          <p:cNvPr id="14339" name="Content Placeholder 2"/>
          <p:cNvSpPr>
            <a:spLocks noGrp="1"/>
          </p:cNvSpPr>
          <p:nvPr>
            <p:ph idx="1"/>
          </p:nvPr>
        </p:nvSpPr>
        <p:spPr/>
        <p:txBody>
          <a:bodyPr/>
          <a:lstStyle/>
          <a:p>
            <a:r>
              <a:rPr lang="en-US" smtClean="0"/>
              <a:t>Tenderness in region of SIJ, greater sciatic notch, and piriformis muscle</a:t>
            </a:r>
          </a:p>
          <a:p>
            <a:r>
              <a:rPr lang="en-US" smtClean="0"/>
              <a:t>Palpable mass in ipsilateral buttock</a:t>
            </a:r>
          </a:p>
          <a:p>
            <a:r>
              <a:rPr lang="en-US" smtClean="0"/>
              <a:t>Asymmetrical weakness of affected limb</a:t>
            </a:r>
          </a:p>
          <a:p>
            <a:r>
              <a:rPr lang="en-US" smtClean="0"/>
              <a:t>Presence of Pace, Piriformis, Frieberg, Lasegue, and Beatty signs</a:t>
            </a:r>
          </a:p>
          <a:p>
            <a:r>
              <a:rPr lang="en-US" smtClean="0"/>
              <a:t>Ipsilateral leg length inequality</a:t>
            </a:r>
          </a:p>
          <a:p>
            <a:r>
              <a:rPr lang="en-US" smtClean="0"/>
              <a:t>Gluteal atrophy (chronic cases only)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Evaluation and Management of Drug Induced Myopathy and Piriformis Syndrome </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Statin holiday and determine response</a:t>
            </a:r>
          </a:p>
          <a:p>
            <a:r>
              <a:rPr lang="en-US" dirty="0" smtClean="0"/>
              <a:t>Resume statin medications with reduced dosage and determine response</a:t>
            </a:r>
          </a:p>
          <a:p>
            <a:r>
              <a:rPr lang="en-US" dirty="0" smtClean="0"/>
              <a:t>Change from one statin medication to another and determine response</a:t>
            </a:r>
          </a:p>
          <a:p>
            <a:r>
              <a:rPr lang="en-US" dirty="0" smtClean="0"/>
              <a:t>If patient is allergic to statins it might be necessary to discontinue and switch to niacin</a:t>
            </a:r>
          </a:p>
          <a:p>
            <a:r>
              <a:rPr lang="en-US" dirty="0" smtClean="0"/>
              <a:t>Dietary changes, regular exercise, and stress control is mandatory</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a:t/>
            </a:r>
            <a:br>
              <a:rPr lang="en-US" sz="2800" dirty="0"/>
            </a:br>
            <a:r>
              <a:rPr lang="en-US" sz="2800" dirty="0" smtClean="0"/>
              <a:t>Piriformis Syndrome and drug induced myopathy</a:t>
            </a: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p:txBody>
          <a:bodyPr>
            <a:noAutofit/>
          </a:bodyPr>
          <a:lstStyle/>
          <a:p>
            <a:r>
              <a:rPr lang="en-US" sz="1600" dirty="0"/>
              <a:t>Piriformis syndrome is an uncommon cause of sciatica. It is frequently posttraumatic or in relation with anatomic abnormalities; its diagnosis is often difficult, and it needs the exclusion of common causes of sciatica. </a:t>
            </a:r>
            <a:r>
              <a:rPr lang="en-US" sz="1600" b="1" dirty="0"/>
              <a:t>Piriformis syndrome caused by drug-induced myopathy in relation with use of statin has not been described before. </a:t>
            </a:r>
            <a:r>
              <a:rPr lang="en-US" sz="1600" dirty="0"/>
              <a:t>We report the case of a 60-year-old woman with a history of dyslipidemia treated by atorvastatin since 3 years, who complained of a chronic pain in the left buttock radiating to the posterior thigh and knee that had been increasing during the previous 3 months. At physical examination, the patient has lameness at walking. The lumbar spine was not tender and had full range of motion. Findings on all radicular provocation tests were normal, and tests stretching the piriformis muscle were positive. Radiographs of the pelvis and lumbar spine were unremarkable. Magnetic resonance images of the lumbar spine and pelvis was performed, showing high signal intensity in T2-weighted sequences of the piriformis muscle. </a:t>
            </a:r>
            <a:r>
              <a:rPr lang="en-US" sz="1600" b="1" dirty="0"/>
              <a:t>Treatment with atorvastatin was occasionally discontinued, and the patient reports an improvement of the sciatic pain. Reintroduction of atorvastatin was associated with relapse of the sciatic pain. Thus, clinical features and magnetic resonance imaging findings confirm that sciatic pain was related with piriformis myopathy as an adverse effect of statin</a:t>
            </a:r>
            <a:r>
              <a:rPr lang="en-US" sz="1600" b="1" dirty="0" smtClean="0"/>
              <a:t>.</a:t>
            </a:r>
          </a:p>
          <a:p>
            <a:r>
              <a:rPr lang="en-US" sz="1600" dirty="0"/>
              <a:t/>
            </a:r>
            <a:br>
              <a:rPr lang="en-US" sz="1600" dirty="0"/>
            </a:br>
            <a:r>
              <a:rPr lang="en-US" sz="1600" dirty="0" err="1"/>
              <a:t>Wafa</a:t>
            </a:r>
            <a:r>
              <a:rPr lang="en-US" sz="1600" dirty="0"/>
              <a:t> </a:t>
            </a:r>
            <a:r>
              <a:rPr lang="en-US" sz="1600" dirty="0" err="1"/>
              <a:t>Hamdi</a:t>
            </a:r>
            <a:r>
              <a:rPr lang="en-US" sz="1600" dirty="0"/>
              <a:t>, et al. Piriformis Muscle Syndrome An Unusual Adverse Effect of Atorvastatin</a:t>
            </a:r>
            <a:br>
              <a:rPr lang="en-US" sz="1600" dirty="0"/>
            </a:br>
            <a:r>
              <a:rPr lang="en-US" sz="1600" dirty="0"/>
              <a:t>Journal of clinical rheumatology: practical reports on rheumatic &amp; musculoskeletal diseases 19(3). March 2013</a:t>
            </a:r>
          </a:p>
        </p:txBody>
      </p:sp>
    </p:spTree>
    <p:extLst>
      <p:ext uri="{BB962C8B-B14F-4D97-AF65-F5344CB8AC3E}">
        <p14:creationId xmlns:p14="http://schemas.microsoft.com/office/powerpoint/2010/main" val="4028486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Statin-induced </a:t>
            </a:r>
            <a:r>
              <a:rPr lang="en-US" sz="2800" dirty="0" smtClean="0"/>
              <a:t>myopathies</a:t>
            </a:r>
            <a:br>
              <a:rPr lang="en-US" sz="2800" dirty="0" smtClean="0"/>
            </a:br>
            <a:r>
              <a:rPr lang="en-US" sz="2800" dirty="0"/>
              <a:t>Available </a:t>
            </a:r>
            <a:r>
              <a:rPr lang="en-US" sz="2800" dirty="0" err="1"/>
              <a:t>from:https</a:t>
            </a:r>
            <a:r>
              <a:rPr lang="en-US" sz="2800" dirty="0"/>
              <a:t>://</a:t>
            </a:r>
            <a:r>
              <a:rPr lang="en-US" sz="2800" dirty="0" smtClean="0"/>
              <a:t>scinapse.io/papers/2050971140</a:t>
            </a:r>
            <a:br>
              <a:rPr lang="en-US" sz="2800" dirty="0" smtClean="0"/>
            </a:br>
            <a:r>
              <a:rPr lang="en-US" sz="2400" dirty="0"/>
              <a:t>2011 in </a:t>
            </a:r>
            <a:r>
              <a:rPr lang="en-US" sz="2400" u="sng" dirty="0">
                <a:hlinkClick r:id="rId2"/>
              </a:rPr>
              <a:t>Pharmacological Reports</a:t>
            </a:r>
            <a:endParaRPr lang="en-US" sz="2800" dirty="0"/>
          </a:p>
        </p:txBody>
      </p:sp>
      <p:sp>
        <p:nvSpPr>
          <p:cNvPr id="3" name="Content Placeholder 2"/>
          <p:cNvSpPr>
            <a:spLocks noGrp="1"/>
          </p:cNvSpPr>
          <p:nvPr>
            <p:ph idx="1"/>
          </p:nvPr>
        </p:nvSpPr>
        <p:spPr/>
        <p:txBody>
          <a:bodyPr>
            <a:noAutofit/>
          </a:bodyPr>
          <a:lstStyle/>
          <a:p>
            <a:r>
              <a:rPr lang="en-US" sz="2000" dirty="0"/>
              <a:t>Abstract Statins are considered to be safe, well tolerated and the most efficient drugs for the treatment of hypercholesterolemia, one of the main risk factor for atherosclerosis, and therefore they are frequently prescribed medications. The most severe adverse effect of statins is myotoxicity, in the form of myopathy, myalgia, myositis or rhabdomyolysis. Clinical trials commonly define statin toxicity as myalgia or muscle weakness with </a:t>
            </a:r>
            <a:r>
              <a:rPr lang="en-US" sz="2000" dirty="0" err="1"/>
              <a:t>creatine</a:t>
            </a:r>
            <a:r>
              <a:rPr lang="en-US" sz="2000" dirty="0"/>
              <a:t> kinase (CK) levels greater than 10 times the normal upper limit. Rhabdomyolysis is the most severe adverse effect of statins, which may result in acute renal failure, disseminated intravascular coagulation and death. The exact pathophysiology of statin-induced myopathy is not fully known. Multiple pathophysiological mechanisms may contribute to statin myotoxicity. This review focuses on a number of them. </a:t>
            </a:r>
            <a:r>
              <a:rPr lang="en-US" sz="2000" b="1" dirty="0"/>
              <a:t>The prevention of statin-related myopathy involves using the lowest statin dose </a:t>
            </a:r>
            <a:r>
              <a:rPr lang="en-US" sz="2000" dirty="0"/>
              <a:t>required to achieve therapeutic goals and avoiding </a:t>
            </a:r>
            <a:r>
              <a:rPr lang="en-US" sz="2000" dirty="0" err="1"/>
              <a:t>polytherapy</a:t>
            </a:r>
            <a:r>
              <a:rPr lang="en-US" sz="2000" dirty="0"/>
              <a:t> with drugs known to increase systemic exposure an...</a:t>
            </a:r>
          </a:p>
        </p:txBody>
      </p:sp>
    </p:spTree>
    <p:extLst>
      <p:ext uri="{BB962C8B-B14F-4D97-AF65-F5344CB8AC3E}">
        <p14:creationId xmlns:p14="http://schemas.microsoft.com/office/powerpoint/2010/main" val="2919037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Describe your experiences with the evaluation and management of patient’s presenting for painful neuromusculoskeletal conditions and taking statin medications…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Mediterranean Diet and Exercise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2500" y="1986756"/>
            <a:ext cx="3048000" cy="375285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553897"/>
            <a:ext cx="4727972" cy="3151981"/>
          </a:xfrm>
        </p:spPr>
      </p:pic>
    </p:spTree>
    <p:extLst>
      <p:ext uri="{BB962C8B-B14F-4D97-AF65-F5344CB8AC3E}">
        <p14:creationId xmlns:p14="http://schemas.microsoft.com/office/powerpoint/2010/main" val="462120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r>
              <a:rPr lang="en-US" smtClean="0"/>
              <a:t>Closing Statement …</a:t>
            </a:r>
          </a:p>
        </p:txBody>
      </p:sp>
      <p:sp>
        <p:nvSpPr>
          <p:cNvPr id="28675" name="Rectangle 4"/>
          <p:cNvSpPr>
            <a:spLocks noGrp="1" noChangeArrowheads="1"/>
          </p:cNvSpPr>
          <p:nvPr>
            <p:ph type="body" sz="half" idx="2"/>
          </p:nvPr>
        </p:nvSpPr>
        <p:spPr/>
        <p:txBody>
          <a:bodyPr/>
          <a:lstStyle/>
          <a:p>
            <a:endParaRPr lang="en-US" sz="2800" smtClean="0"/>
          </a:p>
          <a:p>
            <a:endParaRPr lang="en-US" sz="2800" smtClean="0"/>
          </a:p>
          <a:p>
            <a:r>
              <a:rPr lang="en-US" sz="2800" smtClean="0"/>
              <a:t>Diagnosis is the key to successful treatment!</a:t>
            </a:r>
          </a:p>
          <a:p>
            <a:endParaRPr lang="en-US" sz="2800" smtClean="0"/>
          </a:p>
        </p:txBody>
      </p:sp>
      <p:pic>
        <p:nvPicPr>
          <p:cNvPr id="28676"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s2.jpg"/>
          <p:cNvPicPr>
            <a:picLocks noGrp="1" noChangeAspect="1"/>
          </p:cNvPicPr>
          <p:nvPr>
            <p:ph idx="4294967295"/>
          </p:nvPr>
        </p:nvPicPr>
        <p:blipFill>
          <a:blip r:embed="rId2" cstate="print"/>
          <a:stretch>
            <a:fillRect/>
          </a:stretch>
        </p:blipFill>
        <p:spPr>
          <a:xfrm>
            <a:off x="1143000" y="1371600"/>
            <a:ext cx="6350000" cy="42545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Statins Myth: Heart of the Matter</a:t>
            </a:r>
            <a:endParaRPr lang="en-US" dirty="0"/>
          </a:p>
        </p:txBody>
      </p:sp>
      <p:sp>
        <p:nvSpPr>
          <p:cNvPr id="7" name="Content Placeholder 6"/>
          <p:cNvSpPr>
            <a:spLocks noGrp="1"/>
          </p:cNvSpPr>
          <p:nvPr>
            <p:ph sz="half" idx="2"/>
          </p:nvPr>
        </p:nvSpPr>
        <p:spPr/>
        <p:txBody>
          <a:bodyPr/>
          <a:lstStyle/>
          <a:p>
            <a:r>
              <a:rPr lang="en-US" dirty="0"/>
              <a:t>https://www.bing.com/videos/search?q=statin+myth&amp;&amp;view=detail&amp;mid=763A485DE18A1067084C763A485DE18A1067084C&amp;&amp;FORM=VDRVRV</a:t>
            </a:r>
          </a:p>
        </p:txBody>
      </p:sp>
      <p:pic>
        <p:nvPicPr>
          <p:cNvPr id="8" name="Content Placeholder 9" descr="statin Crestor.jpg"/>
          <p:cNvPicPr>
            <a:picLocks noGrp="1" noChangeAspect="1"/>
          </p:cNvPicPr>
          <p:nvPr>
            <p:ph sz="half" idx="1"/>
          </p:nvPr>
        </p:nvPicPr>
        <p:blipFill>
          <a:blip r:embed="rId3" cstate="print"/>
          <a:stretch>
            <a:fillRect/>
          </a:stretch>
        </p:blipFill>
        <p:spPr>
          <a:xfrm>
            <a:off x="762000" y="1600200"/>
            <a:ext cx="3301964" cy="4707056"/>
          </a:xfrm>
        </p:spPr>
      </p:pic>
    </p:spTree>
    <p:extLst>
      <p:ext uri="{BB962C8B-B14F-4D97-AF65-F5344CB8AC3E}">
        <p14:creationId xmlns:p14="http://schemas.microsoft.com/office/powerpoint/2010/main" val="177742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smtClean="0"/>
              <a:t>Opening Statement …</a:t>
            </a:r>
          </a:p>
        </p:txBody>
      </p:sp>
      <p:sp>
        <p:nvSpPr>
          <p:cNvPr id="5123" name="Rectangle 4"/>
          <p:cNvSpPr>
            <a:spLocks noGrp="1" noChangeArrowheads="1"/>
          </p:cNvSpPr>
          <p:nvPr>
            <p:ph type="body" sz="half" idx="2"/>
          </p:nvPr>
        </p:nvSpPr>
        <p:spPr/>
        <p:txBody>
          <a:bodyPr/>
          <a:lstStyle/>
          <a:p>
            <a:endParaRPr lang="en-US" sz="2800" smtClean="0"/>
          </a:p>
          <a:p>
            <a:endParaRPr lang="en-US" sz="2800" smtClean="0"/>
          </a:p>
          <a:p>
            <a:r>
              <a:rPr lang="en-US" sz="2800" smtClean="0"/>
              <a:t>Diagnosis is the key to successful treatment!</a:t>
            </a:r>
          </a:p>
          <a:p>
            <a:endParaRPr lang="en-US" sz="2800" smtClean="0"/>
          </a:p>
        </p:txBody>
      </p:sp>
      <p:pic>
        <p:nvPicPr>
          <p:cNvPr id="5124" name="Picture 5" descr="C:\Documents and Settings\James Lehman\My Documents\My Pictures\Success Key to success.bmp"/>
          <p:cNvPicPr>
            <a:picLocks noGrp="1" noChangeAspect="1" noChangeArrowheads="1"/>
          </p:cNvPicPr>
          <p:nvPr>
            <p:ph type="clipArt" sz="half" idx="1"/>
          </p:nvPr>
        </p:nvPicPr>
        <p:blipFill>
          <a:blip r:embed="rId3" cstate="print"/>
          <a:srcRect/>
          <a:stretch>
            <a:fillRect/>
          </a:stretch>
        </p:blipFill>
        <p:spPr>
          <a:xfrm>
            <a:off x="457200" y="2706688"/>
            <a:ext cx="4038600" cy="3227387"/>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001" y="0"/>
            <a:ext cx="5013813" cy="6781800"/>
          </a:xfrm>
          <a:prstGeom prst="rect">
            <a:avLst/>
          </a:prstGeom>
        </p:spPr>
      </p:pic>
    </p:spTree>
    <p:extLst>
      <p:ext uri="{BB962C8B-B14F-4D97-AF65-F5344CB8AC3E}">
        <p14:creationId xmlns:p14="http://schemas.microsoft.com/office/powerpoint/2010/main" val="133523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Myopathy</a:t>
            </a:r>
            <a:endParaRPr lang="en-US" dirty="0"/>
          </a:p>
        </p:txBody>
      </p:sp>
      <p:pic>
        <p:nvPicPr>
          <p:cNvPr id="7" name="Content Placeholder 6" descr="Statin myopathy atrophy.jpg"/>
          <p:cNvPicPr>
            <a:picLocks noGrp="1" noChangeAspect="1"/>
          </p:cNvPicPr>
          <p:nvPr>
            <p:ph sz="half" idx="1"/>
          </p:nvPr>
        </p:nvPicPr>
        <p:blipFill>
          <a:blip r:embed="rId2" cstate="print"/>
          <a:stretch>
            <a:fillRect/>
          </a:stretch>
        </p:blipFill>
        <p:spPr>
          <a:xfrm>
            <a:off x="124024" y="1981200"/>
            <a:ext cx="4572001" cy="3657601"/>
          </a:xfrm>
        </p:spPr>
      </p:pic>
      <p:sp>
        <p:nvSpPr>
          <p:cNvPr id="6" name="Content Placeholder 5"/>
          <p:cNvSpPr>
            <a:spLocks noGrp="1"/>
          </p:cNvSpPr>
          <p:nvPr>
            <p:ph sz="half" idx="2"/>
          </p:nvPr>
        </p:nvSpPr>
        <p:spPr/>
        <p:txBody>
          <a:bodyPr>
            <a:noAutofit/>
          </a:bodyPr>
          <a:lstStyle/>
          <a:p>
            <a:r>
              <a:rPr lang="en-US" sz="3600" dirty="0" smtClean="0"/>
              <a:t>The myopathies are neuromuscular disorders in which the primary symptom is muscle weakness due to dysfunction of muscle fiber. </a:t>
            </a:r>
          </a:p>
          <a:p>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Myopathy</a:t>
            </a:r>
            <a:endParaRPr lang="en-US" dirty="0"/>
          </a:p>
        </p:txBody>
      </p:sp>
      <p:sp>
        <p:nvSpPr>
          <p:cNvPr id="5" name="Content Placeholder 4"/>
          <p:cNvSpPr>
            <a:spLocks noGrp="1"/>
          </p:cNvSpPr>
          <p:nvPr>
            <p:ph sz="half" idx="1"/>
          </p:nvPr>
        </p:nvSpPr>
        <p:spPr/>
        <p:txBody>
          <a:bodyPr>
            <a:normAutofit/>
          </a:bodyPr>
          <a:lstStyle/>
          <a:p>
            <a:r>
              <a:rPr lang="en-US" sz="3600" dirty="0" smtClean="0"/>
              <a:t>Other symptoms of myopathy can include muscle cramps, stiffness, and spasm. </a:t>
            </a:r>
          </a:p>
          <a:p>
            <a:endParaRPr lang="en-US" sz="3600" dirty="0"/>
          </a:p>
        </p:txBody>
      </p:sp>
      <p:pic>
        <p:nvPicPr>
          <p:cNvPr id="9" name="Content Placeholder 8" descr="statin muscle-pain.jpg"/>
          <p:cNvPicPr>
            <a:picLocks noGrp="1" noChangeAspect="1"/>
          </p:cNvPicPr>
          <p:nvPr>
            <p:ph sz="half" idx="2"/>
          </p:nvPr>
        </p:nvPicPr>
        <p:blipFill>
          <a:blip r:embed="rId2" cstate="print"/>
          <a:stretch>
            <a:fillRect/>
          </a:stretch>
        </p:blipFill>
        <p:spPr>
          <a:xfrm>
            <a:off x="4457883" y="2286000"/>
            <a:ext cx="4356566" cy="32004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068595-F30B-43FD-A931-C33DC9EC5ABE}"/>
</file>

<file path=customXml/itemProps2.xml><?xml version="1.0" encoding="utf-8"?>
<ds:datastoreItem xmlns:ds="http://schemas.openxmlformats.org/officeDocument/2006/customXml" ds:itemID="{7358B17B-ED21-4907-BF93-60FE034425FC}"/>
</file>

<file path=docProps/app.xml><?xml version="1.0" encoding="utf-8"?>
<Properties xmlns="http://schemas.openxmlformats.org/officeDocument/2006/extended-properties" xmlns:vt="http://schemas.openxmlformats.org/officeDocument/2006/docPropsVTypes">
  <TotalTime>1537</TotalTime>
  <Words>2030</Words>
  <Application>Microsoft Office PowerPoint</Application>
  <PresentationFormat>On-screen Show (4:3)</PresentationFormat>
  <Paragraphs>168</Paragraphs>
  <Slides>52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Statin Myopathy:  A common cause of chronic pain</vt:lpstr>
      <vt:lpstr>Learning Objectives</vt:lpstr>
      <vt:lpstr>The Cholesterol Myth: Heart of the Matter</vt:lpstr>
      <vt:lpstr>Numbers Needed to Treat for Statins vs the Mediterranean Diet</vt:lpstr>
      <vt:lpstr>Mediterranean Diet and Exercise</vt:lpstr>
      <vt:lpstr>Opening Statement …</vt:lpstr>
      <vt:lpstr>PowerPoint Presentation</vt:lpstr>
      <vt:lpstr>Myopathy</vt:lpstr>
      <vt:lpstr>Myopathy</vt:lpstr>
      <vt:lpstr>Myopathy</vt:lpstr>
      <vt:lpstr>PowerPoint Presentation</vt:lpstr>
      <vt:lpstr>Cholesterol and Cardiovascular Disease</vt:lpstr>
      <vt:lpstr>PowerPoint Presentation</vt:lpstr>
      <vt:lpstr>PowerPoint Presentation</vt:lpstr>
      <vt:lpstr>PowerPoint Presentation</vt:lpstr>
      <vt:lpstr>Angioplasty</vt:lpstr>
      <vt:lpstr>Pre and Post Stent Images</vt:lpstr>
      <vt:lpstr>Benefits of Statins</vt:lpstr>
      <vt:lpstr>Adverse Drug Reactions</vt:lpstr>
      <vt:lpstr>Caveat Emptor</vt:lpstr>
      <vt:lpstr>Caveat Emptor</vt:lpstr>
      <vt:lpstr>Caveat Emptor</vt:lpstr>
      <vt:lpstr>Physician Denial</vt:lpstr>
      <vt:lpstr>Physician Denial</vt:lpstr>
      <vt:lpstr> Physician Denial CONCLUSIONS </vt:lpstr>
      <vt:lpstr>Muscle-Related Adverse Effects(MAE)</vt:lpstr>
      <vt:lpstr>Muscle-Related Adverse Effects(MAE)</vt:lpstr>
      <vt:lpstr>Quality of Life</vt:lpstr>
      <vt:lpstr>Muscle-Related Adverse Effects(MAE)</vt:lpstr>
      <vt:lpstr>Muscle-Related Adverse Effects(MAE)</vt:lpstr>
      <vt:lpstr> Muscle-Related Adverse Effects(MAE) CONCLUSION:  </vt:lpstr>
      <vt:lpstr> Muscle-Related Adverse Effects(MAE) CONCLUSION:  </vt:lpstr>
      <vt:lpstr>The Statins Myth:  The heart of the matter Part 2</vt:lpstr>
      <vt:lpstr>Case Report</vt:lpstr>
      <vt:lpstr>PowerPoint Presentation</vt:lpstr>
      <vt:lpstr>PowerPoint Presentation</vt:lpstr>
      <vt:lpstr>Case Report</vt:lpstr>
      <vt:lpstr>PowerPoint Presentation</vt:lpstr>
      <vt:lpstr>PowerPoint Presentation</vt:lpstr>
      <vt:lpstr>Muscle Pain and Piriformis Syndrome</vt:lpstr>
      <vt:lpstr>Clinical Challenge</vt:lpstr>
      <vt:lpstr>Piriformis Syndrome</vt:lpstr>
      <vt:lpstr>Symptoms of Piriformis Syndrome</vt:lpstr>
      <vt:lpstr>Symptoms of Piriformis Syndrome</vt:lpstr>
      <vt:lpstr>Signs of Piriformis Syndrome</vt:lpstr>
      <vt:lpstr>Evaluation and Management of Drug Induced Myopathy and Piriformis Syndrome </vt:lpstr>
      <vt:lpstr>  Piriformis Syndrome and drug induced myopathy  </vt:lpstr>
      <vt:lpstr>Statin-induced myopathies Available from:https://scinapse.io/papers/2050971140 2011 in Pharmacological Reports</vt:lpstr>
      <vt:lpstr>Discussion</vt:lpstr>
      <vt:lpstr>Closing Statement …</vt:lpstr>
      <vt:lpstr>PowerPoint Presentation</vt:lpstr>
      <vt:lpstr>The Statins Myth: Heart of the Matter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Statin Myopathy</dc:title>
  <dc:creator>James Lehman DC</dc:creator>
  <cp:lastModifiedBy>Eileen Herlihy-Santiago</cp:lastModifiedBy>
  <cp:revision>73</cp:revision>
  <dcterms:created xsi:type="dcterms:W3CDTF">2014-05-05T09:42:37Z</dcterms:created>
  <dcterms:modified xsi:type="dcterms:W3CDTF">2019-01-15T15:23:16Z</dcterms:modified>
</cp:coreProperties>
</file>