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29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98" r:id="rId11"/>
    <p:sldId id="273" r:id="rId12"/>
    <p:sldId id="297" r:id="rId13"/>
    <p:sldId id="333" r:id="rId14"/>
    <p:sldId id="282" r:id="rId15"/>
    <p:sldId id="292" r:id="rId16"/>
    <p:sldId id="331" r:id="rId17"/>
    <p:sldId id="290" r:id="rId18"/>
    <p:sldId id="334" r:id="rId19"/>
    <p:sldId id="283" r:id="rId20"/>
    <p:sldId id="284" r:id="rId21"/>
    <p:sldId id="291" r:id="rId22"/>
    <p:sldId id="287" r:id="rId23"/>
    <p:sldId id="296" r:id="rId24"/>
    <p:sldId id="288" r:id="rId25"/>
    <p:sldId id="295" r:id="rId26"/>
    <p:sldId id="293" r:id="rId27"/>
    <p:sldId id="277" r:id="rId28"/>
    <p:sldId id="305" r:id="rId29"/>
    <p:sldId id="303" r:id="rId30"/>
    <p:sldId id="300" r:id="rId31"/>
    <p:sldId id="304" r:id="rId32"/>
    <p:sldId id="307" r:id="rId33"/>
    <p:sldId id="308" r:id="rId34"/>
    <p:sldId id="313" r:id="rId35"/>
    <p:sldId id="309" r:id="rId36"/>
    <p:sldId id="335" r:id="rId37"/>
    <p:sldId id="321" r:id="rId38"/>
    <p:sldId id="325" r:id="rId39"/>
    <p:sldId id="324" r:id="rId40"/>
    <p:sldId id="322" r:id="rId41"/>
    <p:sldId id="323" r:id="rId42"/>
    <p:sldId id="310" r:id="rId43"/>
    <p:sldId id="312" r:id="rId44"/>
    <p:sldId id="311" r:id="rId45"/>
    <p:sldId id="326" r:id="rId46"/>
    <p:sldId id="314" r:id="rId47"/>
    <p:sldId id="318" r:id="rId48"/>
    <p:sldId id="319" r:id="rId49"/>
    <p:sldId id="327" r:id="rId50"/>
    <p:sldId id="330" r:id="rId51"/>
    <p:sldId id="32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0F9093-B5A6-7B4D-9E78-1C3B8A12332E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A9BF8E-3108-B744-B637-D6A1E5F85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0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9BF8E-3108-B744-B637-D6A1E5F85F0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3780FC-80E8-1E4C-BF40-C20AD3FE3B05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3B81924-B9BC-464B-BF74-3A7A0E688B6E}" type="slidenum">
              <a:rPr lang="en-US"/>
              <a:pPr eaLnBrk="1" hangingPunct="1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B25632-87E2-F140-AFD7-80C62AC41286}" type="slidenum">
              <a:rPr lang="en-US"/>
              <a:pPr eaLnBrk="1" hangingPunct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0097658-0605-B748-9C1B-C4F3137FF678}" type="slidenum">
              <a:rPr lang="en-US"/>
              <a:pPr eaLnBrk="1" hangingPunct="1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286203-D9F6-A64A-B279-512EC644AFB7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A7C-29DB-7143-94F5-E293DECC26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316E1E-C785-4448-81E2-EF12F0994CFB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DD04C-4C81-A142-9C11-12C916170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4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5E562-3918-9A4F-9955-9486C6B324F8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6F36-6A0A-C040-AD42-09CB85256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3C113C-9467-7D40-8DAC-393D694C64B3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DC855-E449-A046-A060-4482231C31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B3773E-02DB-6247-A1FB-4805D93AFA45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D1125-2F89-BA49-8700-225349679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2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0A792B-D899-604C-84CD-D0A5BEEF5EFD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246DB-289F-AA46-9A64-DE2A329C6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AEFCA-C835-F24C-A55E-FDF14C134EED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90F02-2844-F84A-89CE-21FB1C174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69630-9E6C-684A-A8BC-D7C81ED2000D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D264E-F92C-6A4D-AEB1-2951C980EC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9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4B511-E1CF-FE4A-B37F-76DCA6710404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11D5-2071-1845-AECD-CDB35AE73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84CAA3-C3F3-114F-A96A-78EF35F18F26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384F5-353F-C042-80D5-2A1E5C1CE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27612-FF18-8442-8797-0B1E453E5ADE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7C0B7-53F5-2F4F-A276-83E2A6B4E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6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C32283-43B2-934C-951D-DC2644A81661}" type="datetimeFigureOut">
              <a:rPr lang="en-US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2FC6704-4D7D-6F43-8A5D-9CCCDDA0C9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emsi.uchc.edu/clinical_services/orthopaedic/handwrist/pdfs/article_radialnerve.pdf" TargetMode="External"/><Relationship Id="rId2" Type="http://schemas.openxmlformats.org/officeDocument/2006/relationships/hyperlink" Target="http://www.ncbi.nlm.nih.gov/pubmed/199691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nemsi.uchc.edu/clinical_services/orthopaedic/handwrist/pdfs/article_radialnerve.pdf" TargetMode="External"/><Relationship Id="rId2" Type="http://schemas.openxmlformats.org/officeDocument/2006/relationships/hyperlink" Target="http://www.ncbi.nlm.nih.gov/pubmed/19969199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305050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Calibri" charset="0"/>
              </a:rPr>
              <a:t>Differential Diagnosis of Radial Tunnel Syndrome and Lateral Epicondylosis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James J. Lehman, DC, MBA, FACO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Associate Professor of Clinical Sciences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Director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Community Health Clinical Education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University of Bridgeport.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Nerve Damage</a:t>
            </a:r>
          </a:p>
        </p:txBody>
      </p:sp>
      <p:pic>
        <p:nvPicPr>
          <p:cNvPr id="14339" name="Content Placeholder 5" descr="Nerve damage stages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8" y="1108075"/>
            <a:ext cx="8094662" cy="552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Nerve damage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effects of compression on peripheral nerves can</a:t>
            </a:r>
          </a:p>
          <a:p>
            <a:r>
              <a:rPr lang="en-US" sz="2400">
                <a:latin typeface="Calibri" charset="0"/>
              </a:rPr>
              <a:t>be attributed to alterations of blood circulation to and</a:t>
            </a:r>
          </a:p>
          <a:p>
            <a:r>
              <a:rPr lang="en-US" sz="2400">
                <a:latin typeface="Calibri" charset="0"/>
              </a:rPr>
              <a:t>from the nerve as well as direct injury to the axonal</a:t>
            </a:r>
          </a:p>
          <a:p>
            <a:r>
              <a:rPr lang="en-US" sz="2400">
                <a:latin typeface="Calibri" charset="0"/>
              </a:rPr>
              <a:t>transport systems.</a:t>
            </a:r>
          </a:p>
          <a:p>
            <a:endParaRPr lang="en-US" sz="2400">
              <a:latin typeface="Calibri" charset="0"/>
            </a:endParaRPr>
          </a:p>
        </p:txBody>
      </p:sp>
      <p:pic>
        <p:nvPicPr>
          <p:cNvPr id="15364" name="Content Placeholder 14" descr="Neuropraxi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133600"/>
            <a:ext cx="5494338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 descr="Neuron anatomy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081088"/>
            <a:ext cx="5111750" cy="4237037"/>
          </a:xfrm>
        </p:spPr>
      </p:pic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Venous blood flow from the peripheral</a:t>
            </a:r>
          </a:p>
          <a:p>
            <a:r>
              <a:rPr lang="en-US" sz="2400">
                <a:latin typeface="Calibri" charset="0"/>
              </a:rPr>
              <a:t>nerves is shown to be reduced at 20 to 30 mm Hg, whereas frank ischemia can occur at pressures of 60 to 80 mm Hg.</a:t>
            </a: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80"/>
            <a:ext cx="914400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1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Neuropraxia</a:t>
            </a:r>
          </a:p>
        </p:txBody>
      </p:sp>
      <p:pic>
        <p:nvPicPr>
          <p:cNvPr id="17411" name="Content Placeholder 5" descr="neuroprax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6163" y="914400"/>
            <a:ext cx="5087937" cy="4572000"/>
          </a:xfrm>
        </p:spPr>
      </p:pic>
      <p:sp>
        <p:nvSpPr>
          <p:cNvPr id="17412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The mildest grade is called neuropraxia, a reduction or complete block of conduction across a segment of a nerve with axonal continuity conserved. 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Neuropraxia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More </a:t>
            </a:r>
            <a:r>
              <a:rPr lang="en-US" dirty="0">
                <a:latin typeface="Calibri" charset="0"/>
              </a:rPr>
              <a:t>specifically, it is dysfunction and/or paralysis without loss of nerve sheath continuity and peripheral Wallerian degeneration</a:t>
            </a: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18436" name="Content Placeholder 6" descr="neuropraxia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4173" y="2503488"/>
            <a:ext cx="4882627" cy="3287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Neuropraxia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Nerve </a:t>
            </a:r>
            <a:r>
              <a:rPr lang="en-US" dirty="0">
                <a:latin typeface="Calibri" charset="0"/>
              </a:rPr>
              <a:t>conduction is preserved both proximal and distal to the lesion but not across the lesion. </a:t>
            </a:r>
          </a:p>
          <a:p>
            <a:endParaRPr lang="en-US" dirty="0"/>
          </a:p>
        </p:txBody>
      </p:sp>
      <p:pic>
        <p:nvPicPr>
          <p:cNvPr id="7" name="Content Placeholder 10" descr="nerve damage neurodiagnostic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98224"/>
            <a:ext cx="4038600" cy="3129915"/>
          </a:xfrm>
        </p:spPr>
      </p:pic>
    </p:spTree>
    <p:extLst>
      <p:ext uri="{BB962C8B-B14F-4D97-AF65-F5344CB8AC3E}">
        <p14:creationId xmlns:p14="http://schemas.microsoft.com/office/powerpoint/2010/main" val="57024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Neuropraxia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Conduction </a:t>
            </a:r>
            <a:r>
              <a:rPr lang="en-US" dirty="0">
                <a:latin typeface="Calibri" charset="0"/>
              </a:rPr>
              <a:t>block, focal demyelination at edges of nodes of Ranvier or complete internode segments. </a:t>
            </a:r>
          </a:p>
          <a:p>
            <a:r>
              <a:rPr lang="en-US" dirty="0" smtClean="0">
                <a:latin typeface="Calibri" charset="0"/>
              </a:rPr>
              <a:t>Full </a:t>
            </a:r>
            <a:r>
              <a:rPr lang="en-US" dirty="0">
                <a:latin typeface="Calibri" charset="0"/>
              </a:rPr>
              <a:t>recovery with repair of conduction block or remyelination.</a:t>
            </a:r>
          </a:p>
        </p:txBody>
      </p:sp>
      <p:pic>
        <p:nvPicPr>
          <p:cNvPr id="8" name="Content Placeholder 6" descr="neuropraxia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04311"/>
            <a:ext cx="4038600" cy="27177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Neuropraxia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882332"/>
            <a:ext cx="2590801" cy="5243831"/>
          </a:xfrm>
        </p:spPr>
        <p:txBody>
          <a:bodyPr/>
          <a:lstStyle/>
          <a:p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No </a:t>
            </a:r>
            <a:r>
              <a:rPr lang="en-US" dirty="0">
                <a:latin typeface="Calibri" charset="0"/>
              </a:rPr>
              <a:t>axonal abnormality; therefore, </a:t>
            </a:r>
            <a:r>
              <a:rPr lang="en-US" dirty="0" smtClean="0">
                <a:latin typeface="Calibri" charset="0"/>
              </a:rPr>
              <a:t>therefore Tinel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</a:t>
            </a:r>
            <a:r>
              <a:rPr lang="en-US" dirty="0" smtClean="0">
                <a:latin typeface="Calibri" charset="0"/>
              </a:rPr>
              <a:t>sign is absent. 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55238"/>
            <a:ext cx="5382318" cy="5014582"/>
          </a:xfrm>
        </p:spPr>
      </p:pic>
    </p:spTree>
    <p:extLst>
      <p:ext uri="{BB962C8B-B14F-4D97-AF65-F5344CB8AC3E}">
        <p14:creationId xmlns:p14="http://schemas.microsoft.com/office/powerpoint/2010/main" val="132452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Neuropraxia</a:t>
            </a:r>
          </a:p>
        </p:txBody>
      </p:sp>
      <p:sp>
        <p:nvSpPr>
          <p:cNvPr id="20483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A person's foot "falling asleep" after her legs have been crossed is an example of a functional loss without abnormal change.</a:t>
            </a:r>
          </a:p>
        </p:txBody>
      </p:sp>
      <p:pic>
        <p:nvPicPr>
          <p:cNvPr id="20484" name="Content Placeholder 8" descr="Legs cross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7013" y="65088"/>
            <a:ext cx="3887787" cy="6792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Learning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Identify injured and painful tissues through careful assessment and intelligent use of neuromusculoskeletal testing and document the findings.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64" y="1752600"/>
            <a:ext cx="4600173" cy="3761919"/>
          </a:xfrm>
        </p:spPr>
      </p:pic>
    </p:spTree>
    <p:extLst>
      <p:ext uri="{BB962C8B-B14F-4D97-AF65-F5344CB8AC3E}">
        <p14:creationId xmlns:p14="http://schemas.microsoft.com/office/powerpoint/2010/main" val="850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Axonotmesis</a:t>
            </a:r>
          </a:p>
        </p:txBody>
      </p:sp>
      <p:sp>
        <p:nvSpPr>
          <p:cNvPr id="21507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>
              <a:latin typeface="Calibri" charset="0"/>
            </a:endParaRPr>
          </a:p>
          <a:p>
            <a:r>
              <a:rPr lang="en-US" sz="3200">
                <a:latin typeface="Calibri" charset="0"/>
              </a:rPr>
              <a:t>Axonotmesis is a more severe grade of nerve injury compared to neurapraxia. </a:t>
            </a:r>
          </a:p>
          <a:p>
            <a:endParaRPr lang="en-US" sz="3200">
              <a:latin typeface="Calibri" charset="0"/>
            </a:endParaRPr>
          </a:p>
        </p:txBody>
      </p:sp>
      <p:pic>
        <p:nvPicPr>
          <p:cNvPr id="21508" name="Content Placeholder 17" descr="axonotmesis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8838" y="762000"/>
            <a:ext cx="515937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3400"/>
            <a:ext cx="3124200" cy="5592763"/>
          </a:xfrm>
        </p:spPr>
        <p:txBody>
          <a:bodyPr/>
          <a:lstStyle/>
          <a:p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Axonotmesis is a result of damage to the axons with preservation of the neural connective tissue sheath (</a:t>
            </a:r>
            <a:r>
              <a:rPr lang="en-US" sz="2800" dirty="0" err="1">
                <a:latin typeface="Calibri" charset="0"/>
              </a:rPr>
              <a:t>endoneurium</a:t>
            </a:r>
            <a:r>
              <a:rPr lang="en-US" sz="2800" dirty="0">
                <a:latin typeface="Calibri" charset="0"/>
              </a:rPr>
              <a:t>), epineurium, Schwann cell tubes, and other supporting structures</a:t>
            </a:r>
            <a:r>
              <a:rPr lang="en-US" sz="2800" dirty="0" smtClean="0">
                <a:latin typeface="Calibri" charset="0"/>
              </a:rPr>
              <a:t>.</a:t>
            </a:r>
            <a:endParaRPr lang="en-US" sz="2800" dirty="0">
              <a:latin typeface="Calibri" charset="0"/>
            </a:endParaRPr>
          </a:p>
          <a:p>
            <a:endParaRPr lang="en-US" sz="2800" dirty="0">
              <a:latin typeface="Calibri" charset="0"/>
            </a:endParaRPr>
          </a:p>
          <a:p>
            <a:endParaRPr lang="en-US" sz="2800" dirty="0">
              <a:latin typeface="Calibri" charset="0"/>
            </a:endParaRPr>
          </a:p>
        </p:txBody>
      </p:sp>
      <p:pic>
        <p:nvPicPr>
          <p:cNvPr id="22531" name="Content Placeholder 4" descr="wallerian degeneration color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177925"/>
            <a:ext cx="5592763" cy="4537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Wallerian degeneration</a:t>
            </a:r>
          </a:p>
        </p:txBody>
      </p:sp>
      <p:sp>
        <p:nvSpPr>
          <p:cNvPr id="23555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422900"/>
          </a:xfrm>
        </p:spPr>
        <p:txBody>
          <a:bodyPr/>
          <a:lstStyle/>
          <a:p>
            <a:endParaRPr lang="en-US" sz="2000" dirty="0">
              <a:latin typeface="Calibri" charset="0"/>
            </a:endParaRPr>
          </a:p>
          <a:p>
            <a:r>
              <a:rPr lang="en-US" sz="2000" dirty="0">
                <a:latin typeface="Calibri" charset="0"/>
              </a:rPr>
              <a:t>A compression neuropathy may begin as a mild injury to epineural vessels under mild pressure. The subsequent edema can lead to fibrosis, which increases further pressure on the nerve, leading to a progressive deterioration of the nerve.</a:t>
            </a:r>
          </a:p>
          <a:p>
            <a:endParaRPr lang="en-US" sz="1200" dirty="0">
              <a:latin typeface="Calibri" charset="0"/>
            </a:endParaRPr>
          </a:p>
          <a:p>
            <a:endParaRPr lang="en-US" sz="1200" dirty="0">
              <a:latin typeface="Calibri" charset="0"/>
            </a:endParaRPr>
          </a:p>
          <a:p>
            <a:r>
              <a:rPr lang="en-US" sz="1200" dirty="0" err="1">
                <a:latin typeface="Calibri" charset="0"/>
              </a:rPr>
              <a:t>Rydevik</a:t>
            </a:r>
            <a:r>
              <a:rPr lang="en-US" sz="1200" dirty="0">
                <a:latin typeface="Calibri" charset="0"/>
              </a:rPr>
              <a:t> B, </a:t>
            </a:r>
            <a:r>
              <a:rPr lang="en-US" sz="1200" dirty="0" err="1">
                <a:latin typeface="Calibri" charset="0"/>
              </a:rPr>
              <a:t>Lundborg</a:t>
            </a:r>
            <a:r>
              <a:rPr lang="en-US" sz="1200" dirty="0">
                <a:latin typeface="Calibri" charset="0"/>
              </a:rPr>
              <a:t> G. Permeability of </a:t>
            </a:r>
            <a:r>
              <a:rPr lang="en-US" sz="1200" dirty="0" err="1">
                <a:latin typeface="Calibri" charset="0"/>
              </a:rPr>
              <a:t>intraneural</a:t>
            </a:r>
            <a:r>
              <a:rPr lang="en-US" sz="1200" dirty="0">
                <a:latin typeface="Calibri" charset="0"/>
              </a:rPr>
              <a:t>  </a:t>
            </a:r>
            <a:r>
              <a:rPr lang="en-US" sz="1200" dirty="0" err="1">
                <a:latin typeface="Calibri" charset="0"/>
              </a:rPr>
              <a:t>microvessels</a:t>
            </a:r>
            <a:endParaRPr lang="en-US" sz="1200" dirty="0">
              <a:latin typeface="Calibri" charset="0"/>
            </a:endParaRPr>
          </a:p>
          <a:p>
            <a:r>
              <a:rPr lang="en-US" sz="1200" dirty="0">
                <a:latin typeface="Calibri" charset="0"/>
              </a:rPr>
              <a:t>and </a:t>
            </a:r>
            <a:r>
              <a:rPr lang="en-US" sz="1200" dirty="0" err="1">
                <a:latin typeface="Calibri" charset="0"/>
              </a:rPr>
              <a:t>perineurium</a:t>
            </a:r>
            <a:r>
              <a:rPr lang="en-US" sz="1200" dirty="0">
                <a:latin typeface="Calibri" charset="0"/>
              </a:rPr>
              <a:t> following acute, graded experimental nerve compression.</a:t>
            </a:r>
          </a:p>
          <a:p>
            <a:r>
              <a:rPr lang="en-US" sz="1200" dirty="0" err="1">
                <a:latin typeface="Calibri" charset="0"/>
              </a:rPr>
              <a:t>Scand</a:t>
            </a:r>
            <a:r>
              <a:rPr lang="en-US" sz="1200" dirty="0">
                <a:latin typeface="Calibri" charset="0"/>
              </a:rPr>
              <a:t> J Plast </a:t>
            </a:r>
            <a:r>
              <a:rPr lang="en-US" sz="1200" dirty="0" err="1">
                <a:latin typeface="Calibri" charset="0"/>
              </a:rPr>
              <a:t>Reconstr</a:t>
            </a:r>
            <a:r>
              <a:rPr lang="en-US" sz="1200" dirty="0">
                <a:latin typeface="Calibri" charset="0"/>
              </a:rPr>
              <a:t> Surg 1977;11:179 –187.</a:t>
            </a:r>
          </a:p>
          <a:p>
            <a:endParaRPr lang="en-US" sz="2000" dirty="0">
              <a:latin typeface="Calibri" charset="0"/>
            </a:endParaRPr>
          </a:p>
        </p:txBody>
      </p:sp>
      <p:pic>
        <p:nvPicPr>
          <p:cNvPr id="23556" name="Content Placeholder 17" descr="wallerian degeneraton one ax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3788" y="1482725"/>
            <a:ext cx="5053012" cy="339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Axonotmesis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>
                <a:latin typeface="Calibri" charset="0"/>
              </a:rPr>
              <a:t>Thus, the internal architecture is relatively preserved. This can guide proximal axonal regeneration to reinnervate distal target organs. Distal Wallerian degeneration occurs in axonotmesis.</a:t>
            </a:r>
          </a:p>
          <a:p>
            <a:endParaRPr lang="en-US" sz="2400">
              <a:latin typeface="Calibri" charset="0"/>
            </a:endParaRPr>
          </a:p>
        </p:txBody>
      </p:sp>
      <p:pic>
        <p:nvPicPr>
          <p:cNvPr id="24580" name="Content Placeholder 10" descr="nerve damag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2725" y="1143000"/>
            <a:ext cx="4692650" cy="3733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 descr="Saturday night pals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3338" y="1100138"/>
            <a:ext cx="4919662" cy="4919662"/>
          </a:xfrm>
        </p:spPr>
      </p:pic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008313" cy="5516563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THE TERM Saturday night palsy has become synonymous with radial nerve compression in the arm resulting from direct pressure against a firm object. It typically follows deep sleep on the arm, often after alcohol intoxication.</a:t>
            </a:r>
          </a:p>
          <a:p>
            <a:r>
              <a:rPr lang="en-US" sz="1600" dirty="0">
                <a:latin typeface="Calibri" charset="0"/>
              </a:rPr>
              <a:t>Spinner RJ, </a:t>
            </a:r>
            <a:r>
              <a:rPr lang="en-US" sz="1600" dirty="0" err="1">
                <a:latin typeface="Calibri" charset="0"/>
              </a:rPr>
              <a:t>Poliakoff</a:t>
            </a:r>
            <a:r>
              <a:rPr lang="en-US" sz="1600" dirty="0">
                <a:latin typeface="Calibri" charset="0"/>
              </a:rPr>
              <a:t> MB, </a:t>
            </a:r>
            <a:r>
              <a:rPr lang="en-US" sz="1600" dirty="0" err="1">
                <a:latin typeface="Calibri" charset="0"/>
              </a:rPr>
              <a:t>Tiel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>
                <a:latin typeface="Calibri" charset="0"/>
              </a:rPr>
              <a:t>RL.The</a:t>
            </a:r>
            <a:r>
              <a:rPr lang="en-US" sz="1600" dirty="0">
                <a:latin typeface="Calibri" charset="0"/>
              </a:rPr>
              <a:t> origin of "Saturday night palsy?</a:t>
            </a:r>
            <a:r>
              <a:rPr lang="en-US" sz="1600" b="1" dirty="0"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Neurosurgery. 2002 Sep;51(3):737-41; discussion 741.</a:t>
            </a:r>
          </a:p>
          <a:p>
            <a:endParaRPr lang="en-US" sz="24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Neurotmesis is the most severe grade of peripheral nerve injury. It occurs when the axon, myelin, and connective tissue components are damaged and disrupted or transected. </a:t>
            </a:r>
          </a:p>
          <a:p>
            <a:endParaRPr lang="en-US" sz="2800">
              <a:latin typeface="Calibri" charset="0"/>
            </a:endParaRPr>
          </a:p>
        </p:txBody>
      </p:sp>
      <p:pic>
        <p:nvPicPr>
          <p:cNvPr id="26627" name="Content Placeholder 4" descr="neurotmesi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20675"/>
            <a:ext cx="1600200" cy="6337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10" descr="nerve types_of_nerve_injury_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143000"/>
            <a:ext cx="9094787" cy="779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3" descr="wallerian degeneration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082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Radial Tunnel</a:t>
            </a:r>
          </a:p>
        </p:txBody>
      </p:sp>
      <p:pic>
        <p:nvPicPr>
          <p:cNvPr id="29699" name="Content Placeholder 5" descr="radial RTS surgical incis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801688"/>
            <a:ext cx="5218113" cy="5218112"/>
          </a:xfrm>
        </p:spPr>
      </p:pic>
      <p:sp>
        <p:nvSpPr>
          <p:cNvPr id="29700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radial tunnel is a</a:t>
            </a:r>
          </a:p>
          <a:p>
            <a:r>
              <a:rPr lang="en-US" sz="2400">
                <a:latin typeface="Calibri" charset="0"/>
              </a:rPr>
              <a:t>potential space 3 to 4</a:t>
            </a:r>
          </a:p>
          <a:p>
            <a:r>
              <a:rPr lang="en-US" sz="2400">
                <a:latin typeface="Calibri" charset="0"/>
              </a:rPr>
              <a:t>finger breadths long, lying along the anterior aspect of the proximal radius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381000"/>
            <a:ext cx="1905000" cy="5745163"/>
          </a:xfrm>
        </p:spPr>
        <p:txBody>
          <a:bodyPr/>
          <a:lstStyle/>
          <a:p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The radial nerve begins as the terminal branch of the posterior cord of the brachial plexus. </a:t>
            </a:r>
            <a:endParaRPr lang="en-US" sz="2400" dirty="0" smtClean="0">
              <a:latin typeface="Calibri" charset="0"/>
            </a:endParaRPr>
          </a:p>
        </p:txBody>
      </p:sp>
      <p:pic>
        <p:nvPicPr>
          <p:cNvPr id="30723" name="Content Placeholder 16" descr="brachial_plexus color anatomy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5443" y="448669"/>
            <a:ext cx="6699807" cy="567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Upper Extremity Nerve Compression </a:t>
            </a:r>
          </a:p>
        </p:txBody>
      </p:sp>
      <p:pic>
        <p:nvPicPr>
          <p:cNvPr id="6147" name="Content Placeholder 4" descr="radial elbow_anatomy0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968375"/>
            <a:ext cx="55626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5" descr="radial nerve anatomy elb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6388" y="457200"/>
            <a:ext cx="4570412" cy="6223000"/>
          </a:xfrm>
        </p:spPr>
      </p:pic>
      <p:sp>
        <p:nvSpPr>
          <p:cNvPr id="31747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radial nerve continues to travel distally and ultimately bifurcates into deep (PIN) and superficial (SBRN) branches approximately 6.0 to 10.5 cm distal to the lateral intermuscular septum and 3 to 4 cm proximal to the leading edge of the supinator.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PIN is a motor nerve that courses deep beneath the supinator muscle; the SBRN is a sensory nerve that travels anteriorly on the undersurface of the brachioradialis and, in the distal one-third of the forearm, travels subcutaneously to provide sensation to the dorsoradial hand.</a:t>
            </a:r>
          </a:p>
        </p:txBody>
      </p:sp>
      <p:pic>
        <p:nvPicPr>
          <p:cNvPr id="32771" name="Content Placeholder 4" descr="Radial nn compression site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8625" y="273050"/>
            <a:ext cx="3784600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History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Pain along the dorsoradial aspect of the proximal forearm, which radiates proximally and distally.</a:t>
            </a:r>
          </a:p>
          <a:p>
            <a:r>
              <a:rPr lang="en-US">
                <a:latin typeface="Calibri" charset="0"/>
              </a:rPr>
              <a:t>Rotational activities of the forearm increase the severity of the pain.</a:t>
            </a:r>
          </a:p>
          <a:p>
            <a:r>
              <a:rPr lang="en-US">
                <a:latin typeface="Calibri" charset="0"/>
              </a:rPr>
              <a:t>Muscle weakness may present due to pain (SBRN) or denervation (PIN).</a:t>
            </a:r>
          </a:p>
          <a:p>
            <a:r>
              <a:rPr lang="en-US">
                <a:latin typeface="Calibri" charset="0"/>
              </a:rPr>
              <a:t>Deep throbbing pain at night post aggravation.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Risk Factors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Regular use of force of at least 1 kg for more that 10 repetitions per hour with the elbow constantly extended between 0 degrees and 45 degrees with frequent pronation and supination of the forearm would increase the chance of developing radial tunnel syndrome.</a:t>
            </a:r>
          </a:p>
          <a:p>
            <a:endParaRPr lang="en-US" sz="1600" dirty="0">
              <a:latin typeface="Calibri" charset="0"/>
            </a:endParaRPr>
          </a:p>
          <a:p>
            <a:endParaRPr lang="en-US" sz="1600" dirty="0">
              <a:latin typeface="Calibri" charset="0"/>
            </a:endParaRPr>
          </a:p>
          <a:p>
            <a:r>
              <a:rPr lang="en-US" sz="2000" dirty="0" err="1">
                <a:latin typeface="Calibri" charset="0"/>
              </a:rPr>
              <a:t>Roquelaure</a:t>
            </a:r>
            <a:r>
              <a:rPr lang="en-US" sz="2000" dirty="0">
                <a:latin typeface="Calibri" charset="0"/>
              </a:rPr>
              <a:t> Y, </a:t>
            </a:r>
            <a:r>
              <a:rPr lang="en-US" sz="2000" dirty="0" err="1">
                <a:latin typeface="Calibri" charset="0"/>
              </a:rPr>
              <a:t>Raimbeau</a:t>
            </a:r>
            <a:r>
              <a:rPr lang="en-US" sz="2000" dirty="0">
                <a:latin typeface="Calibri" charset="0"/>
              </a:rPr>
              <a:t> G, Saint-Cast Y, et al. Occupational risk factors for radial tunnel syndrome in factory workers. </a:t>
            </a:r>
            <a:r>
              <a:rPr lang="en-US" sz="2000" dirty="0" err="1">
                <a:latin typeface="Calibri" charset="0"/>
              </a:rPr>
              <a:t>Chir</a:t>
            </a:r>
            <a:r>
              <a:rPr lang="en-US" sz="2000" dirty="0">
                <a:latin typeface="Calibri" charset="0"/>
              </a:rPr>
              <a:t> Main 2003;22:293-8</a:t>
            </a:r>
            <a:r>
              <a:rPr lang="en-US" sz="1600" dirty="0">
                <a:latin typeface="Calibri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Other Risk Factors</a:t>
            </a:r>
          </a:p>
        </p:txBody>
      </p:sp>
      <p:pic>
        <p:nvPicPr>
          <p:cNvPr id="36867" name="Content Placeholder 4" descr="Radial-Tunnel-Syndrome use of mous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613" y="2209800"/>
            <a:ext cx="4156075" cy="3200400"/>
          </a:xfrm>
        </p:spPr>
      </p:pic>
      <p:pic>
        <p:nvPicPr>
          <p:cNvPr id="36868" name="Content Placeholder 4" descr="laptop us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438" y="1747838"/>
            <a:ext cx="3636962" cy="4119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Physical Examination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Localized focal tenderness over the anatomical landmark, approximately 3-5 cm distal to the lateral epicondyle over the supinator mass (Loh and </a:t>
            </a:r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Rule of Nine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).</a:t>
            </a:r>
          </a:p>
          <a:p>
            <a:r>
              <a:rPr lang="en-US">
                <a:latin typeface="Calibri" charset="0"/>
              </a:rPr>
              <a:t>Cozen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test is usually negative for pain but active forearm supination or extension of middle finger with resistance produces pain at radial tunnel.</a:t>
            </a:r>
          </a:p>
          <a:p>
            <a:endParaRPr lang="en-US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Radial RTS lo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92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Calibri" charset="0"/>
              </a:rPr>
              <a:t>Lateral Epicondylitis/Epicondylosis/tendinopathy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Tennis Elbow Test or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Cozen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test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613" y="1524000"/>
            <a:ext cx="8078787" cy="5189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6" descr="Middle finger extension tes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3338" y="1371600"/>
            <a:ext cx="5029200" cy="3352800"/>
          </a:xfrm>
        </p:spPr>
      </p:pic>
      <p:sp>
        <p:nvSpPr>
          <p:cNvPr id="39939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4000">
                <a:latin typeface="Calibri" charset="0"/>
              </a:rPr>
              <a:t>Resisted extension of middle finger will produce pain at the radial tunnel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</a:rPr>
              <a:t>Definition of an orthopedic test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Most often, a provocative maneuver that reproduces the patient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chief concern pain by stretching, compressing and/or contracting of tissues in order to identify the involved tissues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sz="1800" dirty="0" smtClean="0">
                <a:latin typeface="Calibri" charset="0"/>
              </a:rPr>
              <a:t>James J. Lehman, DC, FACO</a:t>
            </a: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6" descr="Radial nn pathw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6725" y="762000"/>
            <a:ext cx="5562600" cy="5562600"/>
          </a:xfrm>
        </p:spPr>
      </p:pic>
      <p:sp>
        <p:nvSpPr>
          <p:cNvPr id="8195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>
                <a:latin typeface="Calibri" charset="0"/>
              </a:rPr>
              <a:t>The nerve passes between the medial and lateral heads of the triceps muscle, continuing distally along the lateral side of the arm. 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Examination of Related Areas</a:t>
            </a: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203325"/>
            <a:ext cx="4953000" cy="5626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Spine Evaluation</a:t>
            </a:r>
          </a:p>
        </p:txBody>
      </p:sp>
      <p:sp>
        <p:nvSpPr>
          <p:cNvPr id="43011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eaLnBrk="1" hangingPunct="1">
              <a:buFont typeface="Goudy Old Style" charset="0"/>
              <a:buAutoNum type="arabicPeriod"/>
            </a:pPr>
            <a:endParaRPr lang="en-US">
              <a:latin typeface="Calibri" charset="0"/>
            </a:endParaRP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History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Observation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Palpation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Range of motion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Special tests or Orthopedic tests</a:t>
            </a:r>
          </a:p>
          <a:p>
            <a:pPr marL="514350" indent="-514350" eaLnBrk="1" hangingPunct="1">
              <a:buFont typeface="Goudy Old Style" charset="0"/>
              <a:buAutoNum type="arabicPeriod"/>
            </a:pPr>
            <a:r>
              <a:rPr lang="en-US">
                <a:latin typeface="Calibri" charset="0"/>
              </a:rPr>
              <a:t>Imaging and other tests</a:t>
            </a:r>
          </a:p>
        </p:txBody>
      </p:sp>
      <p:pic>
        <p:nvPicPr>
          <p:cNvPr id="43012" name="Content Placeholder 8" descr="Doctor exam neck male.bmp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" y="1230313"/>
            <a:ext cx="4213225" cy="505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Imaging and Neurodiagnostics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Routine radiographic examination is nondiagnostic but MRI might demonstrate denervation edema or atrophy within the supinator or extensor muscles. </a:t>
            </a:r>
          </a:p>
          <a:p>
            <a:r>
              <a:rPr lang="en-US">
                <a:latin typeface="Calibri" charset="0"/>
              </a:rPr>
              <a:t>Absence of standardized electrodiagnostic findings on both nerve-conduction velocity and EMG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Differential Diagnoses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Lateral epicondylosis</a:t>
            </a:r>
          </a:p>
          <a:p>
            <a:r>
              <a:rPr lang="en-US" dirty="0">
                <a:latin typeface="Calibri" charset="0"/>
              </a:rPr>
              <a:t>Posterior interosseous nerve syndrome (Deep branch of the radial nerve)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motor nerve</a:t>
            </a:r>
            <a:r>
              <a:rPr lang="ja-JP" altLang="en-US" dirty="0">
                <a:latin typeface="Calibri" charset="0"/>
              </a:rPr>
              <a:t>”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Radial tunnel syndrome (Superficial branch of the radial nerve)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dirty="0">
                <a:latin typeface="Calibri" charset="0"/>
              </a:rPr>
              <a:t>sensory nerve</a:t>
            </a:r>
            <a:r>
              <a:rPr lang="ja-JP" altLang="en-US" dirty="0" smtClean="0">
                <a:latin typeface="Calibri" charset="0"/>
              </a:rPr>
              <a:t>”</a:t>
            </a:r>
            <a:endParaRPr lang="en-US" altLang="ja-JP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Ulnar neuropathy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Treatment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Conservative care should precede surgical intervention</a:t>
            </a:r>
          </a:p>
          <a:p>
            <a:r>
              <a:rPr lang="en-US">
                <a:latin typeface="Calibri" charset="0"/>
              </a:rPr>
              <a:t>Wrist splinting</a:t>
            </a:r>
          </a:p>
          <a:p>
            <a:r>
              <a:rPr lang="en-US">
                <a:latin typeface="Calibri" charset="0"/>
              </a:rPr>
              <a:t>Activity modification</a:t>
            </a:r>
          </a:p>
          <a:p>
            <a:r>
              <a:rPr lang="en-US">
                <a:latin typeface="Calibri" charset="0"/>
              </a:rPr>
              <a:t>NSAIDS</a:t>
            </a:r>
          </a:p>
          <a:p>
            <a:r>
              <a:rPr lang="en-US">
                <a:latin typeface="Calibri" charset="0"/>
              </a:rPr>
              <a:t>Avoid activities or treatments that increase the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Relative Contraindication</a:t>
            </a:r>
          </a:p>
        </p:txBody>
      </p:sp>
      <p:pic>
        <p:nvPicPr>
          <p:cNvPr id="47107" name="Content Placeholder 5" descr="Mills maneuver of the elbow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7108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3200">
              <a:latin typeface="Calibri" charset="0"/>
            </a:endParaRPr>
          </a:p>
          <a:p>
            <a:r>
              <a:rPr lang="en-US" sz="3200">
                <a:latin typeface="Calibri" charset="0"/>
              </a:rPr>
              <a:t>Mills maneuver of the elbow to release adhesions of the capsule and periarticular soft tissues.</a:t>
            </a:r>
          </a:p>
          <a:p>
            <a:endParaRPr lang="en-US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Absolute Contraindications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Soft tissue treatments (Instrument assisted, deep friction massage, and stretching)</a:t>
            </a:r>
          </a:p>
          <a:p>
            <a:r>
              <a:rPr lang="en-US">
                <a:latin typeface="Calibri" charset="0"/>
              </a:rPr>
              <a:t>Heat/Ultrasound</a:t>
            </a:r>
          </a:p>
          <a:p>
            <a:r>
              <a:rPr lang="en-US">
                <a:latin typeface="Calibri" charset="0"/>
              </a:rPr>
              <a:t>Tennis elbow brace</a:t>
            </a:r>
          </a:p>
          <a:p>
            <a:r>
              <a:rPr lang="en-US">
                <a:latin typeface="Calibri" charset="0"/>
              </a:rPr>
              <a:t>Repetitive strain activities such as progressive resistive exercises, walking dog, use of laptop and tools that require pronation of forearm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Active Learning Task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Form a learning group of four doctors</a:t>
            </a:r>
          </a:p>
          <a:p>
            <a:r>
              <a:rPr lang="en-US">
                <a:latin typeface="Calibri" charset="0"/>
              </a:rPr>
              <a:t>Select a spokesperson</a:t>
            </a:r>
          </a:p>
          <a:p>
            <a:r>
              <a:rPr lang="en-US">
                <a:latin typeface="Calibri" charset="0"/>
              </a:rPr>
              <a:t>Using a SOAP format, create a putative case and chart the subjective and objective findings, assessment, and plan of a patient suffering with a radial tunnel syndrome involving the superficial branch of the radial nerve (sensory nerve).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Active Learning Task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You will have 30 minutes to create and chart the putative case</a:t>
            </a:r>
          </a:p>
          <a:p>
            <a:r>
              <a:rPr lang="en-US">
                <a:latin typeface="Calibri" charset="0"/>
              </a:rPr>
              <a:t>The spokesperson will have 5 minutes to present your case to the audience</a:t>
            </a:r>
          </a:p>
          <a:p>
            <a:r>
              <a:rPr lang="en-US">
                <a:latin typeface="Calibri" charset="0"/>
              </a:rPr>
              <a:t>Audience will critique the presentation</a:t>
            </a:r>
          </a:p>
          <a:p>
            <a:r>
              <a:rPr lang="en-US">
                <a:latin typeface="Calibri" charset="0"/>
              </a:rPr>
              <a:t>Five groups will present</a:t>
            </a:r>
          </a:p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Recommended Reading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600" b="1" dirty="0">
                <a:latin typeface="Calibri" charset="0"/>
              </a:rPr>
              <a:t>Unusual Compression Neuropathies of the Forearm, Part I: Radial Nerve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</a:rPr>
              <a:t>Alan C. Dang, MD, Craig M. Rodner, MD</a:t>
            </a:r>
          </a:p>
          <a:p>
            <a:pPr>
              <a:buFont typeface="Arial" charset="0"/>
              <a:buNone/>
            </a:pPr>
            <a:r>
              <a:rPr lang="en-US" sz="2800" dirty="0">
                <a:latin typeface="Calibri" charset="0"/>
                <a:hlinkClick r:id="rId2" tooltip="The Journal of hand surgery."/>
              </a:rPr>
              <a:t>J Hand Surg Am.</a:t>
            </a:r>
            <a:r>
              <a:rPr lang="en-US" sz="2800" dirty="0">
                <a:latin typeface="Calibri" charset="0"/>
              </a:rPr>
              <a:t> 2009 Dec;34(10):1906-14. </a:t>
            </a:r>
            <a:endParaRPr lang="en-US" sz="2800" dirty="0">
              <a:latin typeface="Calibri" charset="0"/>
              <a:hlinkClick r:id="rId3"/>
            </a:endParaRPr>
          </a:p>
          <a:p>
            <a:pPr eaLnBrk="1" hangingPunct="1"/>
            <a:endParaRPr lang="en-US" dirty="0">
              <a:latin typeface="Calibri" charset="0"/>
              <a:hlinkClick r:id="rId3"/>
            </a:endParaRPr>
          </a:p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  <a:hlinkClick r:id="rId3"/>
              </a:rPr>
              <a:t>http://nemsi.uchc.edu/clinical_services/orthopaedic/handwrist/pdfs/article_radialnerve.pdf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6" descr="Radial tunnel nerves muscl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922463"/>
            <a:ext cx="5275262" cy="3030537"/>
          </a:xfrm>
        </p:spPr>
      </p:pic>
      <p:sp>
        <p:nvSpPr>
          <p:cNvPr id="921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Approximately 10 cm above the elbow, the radial nerve pierces the lateral intermuscular septum and continues distally between the brachialis and brachioradialis muscles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err="1"/>
              <a:t>Rydevik</a:t>
            </a:r>
            <a:r>
              <a:rPr lang="en-US" sz="2000" dirty="0"/>
              <a:t> B, </a:t>
            </a:r>
            <a:r>
              <a:rPr lang="en-US" sz="2000" dirty="0" err="1"/>
              <a:t>Lundborg</a:t>
            </a:r>
            <a:r>
              <a:rPr lang="en-US" sz="2000" dirty="0"/>
              <a:t> G. Permeability of </a:t>
            </a:r>
            <a:r>
              <a:rPr lang="en-US" sz="2000" dirty="0" err="1"/>
              <a:t>intraneural</a:t>
            </a:r>
            <a:r>
              <a:rPr lang="en-US" sz="2000" dirty="0"/>
              <a:t>  </a:t>
            </a:r>
            <a:r>
              <a:rPr lang="en-US" sz="2000" dirty="0" err="1"/>
              <a:t>microvessels</a:t>
            </a:r>
            <a:r>
              <a:rPr lang="en-US" sz="2000" dirty="0"/>
              <a:t> and </a:t>
            </a:r>
            <a:r>
              <a:rPr lang="en-US" sz="2000" dirty="0" err="1"/>
              <a:t>perineurium</a:t>
            </a:r>
            <a:r>
              <a:rPr lang="en-US" sz="2000" dirty="0"/>
              <a:t> following acute, graded experimental nerve compression. </a:t>
            </a:r>
            <a:r>
              <a:rPr lang="en-US" sz="2000" dirty="0" err="1"/>
              <a:t>Scand</a:t>
            </a:r>
            <a:r>
              <a:rPr lang="en-US" sz="2000" dirty="0"/>
              <a:t> J Plast </a:t>
            </a:r>
            <a:r>
              <a:rPr lang="en-US" sz="2000" dirty="0" err="1"/>
              <a:t>Reconstr</a:t>
            </a:r>
            <a:r>
              <a:rPr lang="en-US" sz="2000" dirty="0"/>
              <a:t> Surg 1977;11:179 –187.</a:t>
            </a:r>
          </a:p>
          <a:p>
            <a:pPr lvl="0"/>
            <a:r>
              <a:rPr lang="en-US" sz="2000" dirty="0"/>
              <a:t>Spinner RJ, </a:t>
            </a:r>
            <a:r>
              <a:rPr lang="en-US" sz="2000" dirty="0" err="1"/>
              <a:t>Poliakoff</a:t>
            </a:r>
            <a:r>
              <a:rPr lang="en-US" sz="2000" dirty="0"/>
              <a:t> MB, </a:t>
            </a:r>
            <a:r>
              <a:rPr lang="en-US" sz="2000" dirty="0" err="1"/>
              <a:t>Tiel</a:t>
            </a:r>
            <a:r>
              <a:rPr lang="en-US" sz="2000" dirty="0"/>
              <a:t> </a:t>
            </a:r>
            <a:r>
              <a:rPr lang="en-US" sz="2000" dirty="0" err="1"/>
              <a:t>RL.The</a:t>
            </a:r>
            <a:r>
              <a:rPr lang="en-US" sz="2000" dirty="0"/>
              <a:t> origin of "Saturday night palsy?</a:t>
            </a:r>
            <a:r>
              <a:rPr lang="en-US" sz="2000" b="1" dirty="0"/>
              <a:t> </a:t>
            </a:r>
            <a:r>
              <a:rPr lang="en-US" sz="2000" dirty="0"/>
              <a:t>Neurosurgery. 2002 Sep;51(3):737-41; discussion 741.</a:t>
            </a:r>
          </a:p>
          <a:p>
            <a:pPr lvl="0"/>
            <a:r>
              <a:rPr lang="en-US" sz="2000" dirty="0" err="1"/>
              <a:t>Roquelaure</a:t>
            </a:r>
            <a:r>
              <a:rPr lang="en-US" sz="2000" dirty="0"/>
              <a:t> Y, </a:t>
            </a:r>
            <a:r>
              <a:rPr lang="en-US" sz="2000" dirty="0" err="1"/>
              <a:t>Raimbeau</a:t>
            </a:r>
            <a:r>
              <a:rPr lang="en-US" sz="2000" dirty="0"/>
              <a:t> G, Saint-Cast Y, et al. Occupational risk factors for radial tunnel syndrome in factory workers. </a:t>
            </a:r>
            <a:r>
              <a:rPr lang="en-US" sz="2000" dirty="0" err="1"/>
              <a:t>Chir</a:t>
            </a:r>
            <a:r>
              <a:rPr lang="en-US" sz="2000" dirty="0"/>
              <a:t> Main 2003;22:293-8.</a:t>
            </a:r>
          </a:p>
          <a:p>
            <a:r>
              <a:rPr lang="en-US" sz="2000" dirty="0"/>
              <a:t>Dang AC &amp; Craig M. Rodner CM. Unusual Compression Neuropathies of the Forearm, Part I: Radial Nerve. </a:t>
            </a:r>
            <a:r>
              <a:rPr lang="en-US" sz="2000" dirty="0">
                <a:hlinkClick r:id="rId2"/>
              </a:rPr>
              <a:t>J Hand Surg Am.</a:t>
            </a:r>
            <a:r>
              <a:rPr lang="en-US" sz="2000" dirty="0"/>
              <a:t> 2009 Dec; 34(10):1906-14.  Available from: </a:t>
            </a:r>
            <a:r>
              <a:rPr lang="en-US" sz="2000" dirty="0">
                <a:hlinkClick r:id="rId3"/>
              </a:rPr>
              <a:t>http://nemsi.uchc.edu/clinical_services/orthopaedic/handwrist/pdfs/article_radialnerve.pdf</a:t>
            </a:r>
            <a:endParaRPr lang="en-US" sz="2000" dirty="0">
              <a:latin typeface="Calibri" charset="0"/>
              <a:hlinkClick r:id="rId3"/>
            </a:endParaRPr>
          </a:p>
          <a:p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26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thank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301750"/>
            <a:ext cx="6350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4" descr="radial nerve anatomy elb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825" y="381000"/>
            <a:ext cx="4473575" cy="6091238"/>
          </a:xfrm>
        </p:spPr>
      </p:pic>
      <p:sp>
        <p:nvSpPr>
          <p:cNvPr id="10243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3008313" cy="5668963"/>
          </a:xfrm>
        </p:spPr>
        <p:txBody>
          <a:bodyPr/>
          <a:lstStyle/>
          <a:p>
            <a:endParaRPr lang="en-US" sz="2800">
              <a:latin typeface="Calibri" charset="0"/>
            </a:endParaRPr>
          </a:p>
          <a:p>
            <a:endParaRPr lang="en-US" sz="2800">
              <a:latin typeface="Calibri" charset="0"/>
            </a:endParaRPr>
          </a:p>
          <a:p>
            <a:r>
              <a:rPr lang="en-US" sz="2800">
                <a:latin typeface="Calibri" charset="0"/>
              </a:rPr>
              <a:t>Just proximal to the radiocapitellar joint, the radial nerve bifurcates into the superficial radial nerve and deep radial nerve (posterior interosseous nerve)</a:t>
            </a:r>
          </a:p>
          <a:p>
            <a:endParaRPr lang="en-US" sz="28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6" descr="hand_anatomy_nerves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1525" y="381000"/>
            <a:ext cx="5638800" cy="5638800"/>
          </a:xfrm>
        </p:spPr>
      </p:pic>
      <p:sp>
        <p:nvSpPr>
          <p:cNvPr id="11267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>
                <a:latin typeface="Calibri" charset="0"/>
              </a:rPr>
              <a:t>The superficial branch of radial nerve is a sensory branch, and innervates the skin of the thumb, index, and middle fingers. </a:t>
            </a:r>
          </a:p>
          <a:p>
            <a:endParaRPr lang="en-US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4" descr="PI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296988"/>
            <a:ext cx="5111750" cy="3805237"/>
          </a:xfrm>
        </p:spPr>
      </p:pic>
      <p:sp>
        <p:nvSpPr>
          <p:cNvPr id="12291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28600"/>
            <a:ext cx="3008313" cy="5897563"/>
          </a:xfrm>
        </p:spPr>
        <p:txBody>
          <a:bodyPr/>
          <a:lstStyle/>
          <a:p>
            <a:endParaRPr lang="en-US" sz="2400">
              <a:latin typeface="Calibri" charset="0"/>
            </a:endParaRPr>
          </a:p>
          <a:p>
            <a:endParaRPr lang="en-US" sz="2400">
              <a:latin typeface="Calibri" charset="0"/>
            </a:endParaRPr>
          </a:p>
          <a:p>
            <a:r>
              <a:rPr lang="en-US" sz="2400">
                <a:latin typeface="Calibri" charset="0"/>
              </a:rPr>
              <a:t>The posterior interosseous nerve is a motor branch, and supplies the wrist and finger extensors. This branch passes through the supinator muscle between its superficial and deep heads, exiting into the posterior compartment of the forearm.</a:t>
            </a:r>
          </a:p>
          <a:p>
            <a:endParaRPr lang="en-US" sz="24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5" descr="radial tunnel syndrome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76200"/>
            <a:ext cx="67056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ECD49375B1EF4595766E0467A414AA" ma:contentTypeVersion="16" ma:contentTypeDescription="Create a new document." ma:contentTypeScope="" ma:versionID="1585da671775e79fddb9ab74937b49b3">
  <xsd:schema xmlns:xsd="http://www.w3.org/2001/XMLSchema" xmlns:xs="http://www.w3.org/2001/XMLSchema" xmlns:p="http://schemas.microsoft.com/office/2006/metadata/properties" xmlns:ns2="7e524f83-16ce-453d-b56a-70f53a93b8a0" xmlns:ns3="3aa7d2bc-3a4c-4344-b1d0-55f3144457aa" targetNamespace="http://schemas.microsoft.com/office/2006/metadata/properties" ma:root="true" ma:fieldsID="1afd24e980bdf68d1e249a114fc760bb" ns2:_="" ns3:_="">
    <xsd:import namespace="7e524f83-16ce-453d-b56a-70f53a93b8a0"/>
    <xsd:import namespace="3aa7d2bc-3a4c-4344-b1d0-55f3144457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24f83-16ce-453d-b56a-70f53a93b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8618eac-38f4-4b6c-91cd-f4933afba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d2bc-3a4c-4344-b1d0-55f3144457a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a7770d6-4dcd-4ec0-945c-60ff8f674e95}" ma:internalName="TaxCatchAll" ma:showField="CatchAllData" ma:web="3aa7d2bc-3a4c-4344-b1d0-55f3144457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AADF8-9C68-464A-BA2C-6F04337D3500}"/>
</file>

<file path=customXml/itemProps2.xml><?xml version="1.0" encoding="utf-8"?>
<ds:datastoreItem xmlns:ds="http://schemas.openxmlformats.org/officeDocument/2006/customXml" ds:itemID="{FE4CA63B-3115-4176-BDB0-D1AC4E16EDFD}"/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1446</Words>
  <Application>Microsoft Office PowerPoint</Application>
  <PresentationFormat>On-screen Show (4:3)</PresentationFormat>
  <Paragraphs>168</Paragraphs>
  <Slides>51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ＭＳ Ｐゴシック</vt:lpstr>
      <vt:lpstr>Arial</vt:lpstr>
      <vt:lpstr>Calibri</vt:lpstr>
      <vt:lpstr>Goudy Old Style</vt:lpstr>
      <vt:lpstr>Office Theme</vt:lpstr>
      <vt:lpstr>Differential Diagnosis of Radial Tunnel Syndrome and Lateral Epicondylosis</vt:lpstr>
      <vt:lpstr>Learning Objectives</vt:lpstr>
      <vt:lpstr>Upper Extremity Nerve Compression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Nerve Damage</vt:lpstr>
      <vt:lpstr>Nerve damage</vt:lpstr>
      <vt:lpstr>PowerPoint Presentation</vt:lpstr>
      <vt:lpstr>PowerPoint Presentation</vt:lpstr>
      <vt:lpstr>Neuropraxia</vt:lpstr>
      <vt:lpstr>Neuropraxia</vt:lpstr>
      <vt:lpstr>Neuropraxia</vt:lpstr>
      <vt:lpstr>Neuropraxia</vt:lpstr>
      <vt:lpstr>Neuropraxia</vt:lpstr>
      <vt:lpstr>Neuropraxia</vt:lpstr>
      <vt:lpstr>Axonotmesis</vt:lpstr>
      <vt:lpstr>PowerPoint Presentation</vt:lpstr>
      <vt:lpstr>Wallerian degeneration</vt:lpstr>
      <vt:lpstr>Axonotmesis</vt:lpstr>
      <vt:lpstr>PowerPoint Presentation</vt:lpstr>
      <vt:lpstr>PowerPoint Presentation</vt:lpstr>
      <vt:lpstr>PowerPoint Presentation</vt:lpstr>
      <vt:lpstr>PowerPoint Presentation</vt:lpstr>
      <vt:lpstr>Radial Tunnel</vt:lpstr>
      <vt:lpstr>PowerPoint Presentation</vt:lpstr>
      <vt:lpstr>PowerPoint Presentation</vt:lpstr>
      <vt:lpstr>PowerPoint Presentation</vt:lpstr>
      <vt:lpstr>History</vt:lpstr>
      <vt:lpstr>Risk Factors</vt:lpstr>
      <vt:lpstr>Other Risk Factors</vt:lpstr>
      <vt:lpstr>Physical Examination</vt:lpstr>
      <vt:lpstr>PowerPoint Presentation</vt:lpstr>
      <vt:lpstr>Lateral Epicondylitis/Epicondylosis/tendinopathy Tennis Elbow Test or Cozen’s test</vt:lpstr>
      <vt:lpstr>PowerPoint Presentation</vt:lpstr>
      <vt:lpstr>Definition of an orthopedic test</vt:lpstr>
      <vt:lpstr>Examination of Related Areas</vt:lpstr>
      <vt:lpstr>Spine Evaluation</vt:lpstr>
      <vt:lpstr>Imaging and Neurodiagnostics</vt:lpstr>
      <vt:lpstr>Differential Diagnoses</vt:lpstr>
      <vt:lpstr>Treatment</vt:lpstr>
      <vt:lpstr>Relative Contraindication</vt:lpstr>
      <vt:lpstr>Absolute Contraindications</vt:lpstr>
      <vt:lpstr>Active Learning Task</vt:lpstr>
      <vt:lpstr>Active Learning Task</vt:lpstr>
      <vt:lpstr>Recommended Reading</vt:lpstr>
      <vt:lpstr>References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 of Radial and Ulnar Nerve Compression Syndromes at the Elbow</dc:title>
  <dc:creator>James Lehman DC</dc:creator>
  <cp:lastModifiedBy>Eileen Herlihy-Santiago</cp:lastModifiedBy>
  <cp:revision>129</cp:revision>
  <dcterms:created xsi:type="dcterms:W3CDTF">2014-01-26T22:22:04Z</dcterms:created>
  <dcterms:modified xsi:type="dcterms:W3CDTF">2018-11-26T18:53:39Z</dcterms:modified>
</cp:coreProperties>
</file>